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1"/>
  </p:notesMasterIdLst>
  <p:sldIdLst>
    <p:sldId id="272" r:id="rId2"/>
    <p:sldId id="264" r:id="rId3"/>
    <p:sldId id="273" r:id="rId4"/>
    <p:sldId id="275" r:id="rId5"/>
    <p:sldId id="274" r:id="rId6"/>
    <p:sldId id="277" r:id="rId7"/>
    <p:sldId id="268" r:id="rId8"/>
    <p:sldId id="266" r:id="rId9"/>
    <p:sldId id="267" r:id="rId10"/>
    <p:sldId id="260" r:id="rId11"/>
    <p:sldId id="259" r:id="rId12"/>
    <p:sldId id="269" r:id="rId13"/>
    <p:sldId id="270" r:id="rId14"/>
    <p:sldId id="279" r:id="rId15"/>
    <p:sldId id="261" r:id="rId16"/>
    <p:sldId id="263" r:id="rId17"/>
    <p:sldId id="278" r:id="rId18"/>
    <p:sldId id="295" r:id="rId19"/>
    <p:sldId id="294"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99" autoAdjust="0"/>
    <p:restoredTop sz="69200" autoAdjust="0"/>
  </p:normalViewPr>
  <p:slideViewPr>
    <p:cSldViewPr snapToGrid="0">
      <p:cViewPr varScale="1">
        <p:scale>
          <a:sx n="111" d="100"/>
          <a:sy n="111" d="100"/>
        </p:scale>
        <p:origin x="298" y="65"/>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diagrams/_rels/data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svg"/><Relationship Id="rId1" Type="http://schemas.openxmlformats.org/officeDocument/2006/relationships/image" Target="../media/image1.png"/><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diagrams/_rels/data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svg"/><Relationship Id="rId1" Type="http://schemas.openxmlformats.org/officeDocument/2006/relationships/image" Target="../media/image29.png"/><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32.svg"/></Relationships>
</file>

<file path=ppt/diagrams/_rels/drawing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svg"/><Relationship Id="rId1" Type="http://schemas.openxmlformats.org/officeDocument/2006/relationships/image" Target="../media/image1.png"/><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diagrams/_rels/drawing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0.svg"/><Relationship Id="rId1" Type="http://schemas.openxmlformats.org/officeDocument/2006/relationships/image" Target="../media/image29.png"/><Relationship Id="rId6" Type="http://schemas.openxmlformats.org/officeDocument/2006/relationships/image" Target="../media/image34.svg"/><Relationship Id="rId5" Type="http://schemas.openxmlformats.org/officeDocument/2006/relationships/image" Target="../media/image36.png"/><Relationship Id="rId4" Type="http://schemas.openxmlformats.org/officeDocument/2006/relationships/image" Target="../media/image32.svg"/></Relationships>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E127CF8-ADB2-48F5-A7D6-541AE5A30CC7}" type="doc">
      <dgm:prSet loTypeId="urn:microsoft.com/office/officeart/2018/2/layout/IconVerticalSolidList" loCatId="icon" qsTypeId="urn:microsoft.com/office/officeart/2005/8/quickstyle/simple1" qsCatId="simple" csTypeId="urn:microsoft.com/office/officeart/2005/8/colors/colorful3" csCatId="colorful" phldr="1"/>
      <dgm:spPr/>
      <dgm:t>
        <a:bodyPr/>
        <a:lstStyle/>
        <a:p>
          <a:endParaRPr lang="en-US"/>
        </a:p>
      </dgm:t>
    </dgm:pt>
    <dgm:pt modelId="{6803DC49-F4DA-4553-A528-9450B61B295D}">
      <dgm:prSet/>
      <dgm:spPr/>
      <dgm:t>
        <a:bodyPr/>
        <a:lstStyle/>
        <a:p>
          <a:pPr>
            <a:lnSpc>
              <a:spcPct val="100000"/>
            </a:lnSpc>
          </a:pPr>
          <a:r>
            <a:rPr lang="en-SG" dirty="0"/>
            <a:t>Model transient properties</a:t>
          </a:r>
          <a:endParaRPr lang="en-US" dirty="0"/>
        </a:p>
      </dgm:t>
    </dgm:pt>
    <dgm:pt modelId="{0A4D99BC-AF02-455E-B70A-CA74ECB8F8AD}" type="parTrans" cxnId="{97E97D32-275F-41FE-9AE6-DDB02EEC552E}">
      <dgm:prSet/>
      <dgm:spPr/>
      <dgm:t>
        <a:bodyPr/>
        <a:lstStyle/>
        <a:p>
          <a:endParaRPr lang="en-US"/>
        </a:p>
      </dgm:t>
    </dgm:pt>
    <dgm:pt modelId="{FFD2CF25-668B-4A3F-94D3-8BCFDCB3EA5C}" type="sibTrans" cxnId="{97E97D32-275F-41FE-9AE6-DDB02EEC552E}">
      <dgm:prSet/>
      <dgm:spPr/>
      <dgm:t>
        <a:bodyPr/>
        <a:lstStyle/>
        <a:p>
          <a:endParaRPr lang="en-US"/>
        </a:p>
      </dgm:t>
    </dgm:pt>
    <dgm:pt modelId="{55F8810A-DDA9-47D7-9B34-854506157E5A}">
      <dgm:prSet/>
      <dgm:spPr/>
      <dgm:t>
        <a:bodyPr/>
        <a:lstStyle/>
        <a:p>
          <a:pPr>
            <a:lnSpc>
              <a:spcPct val="100000"/>
            </a:lnSpc>
          </a:pPr>
          <a:r>
            <a:rPr lang="en-SG" dirty="0"/>
            <a:t>Visualize hidden units of RNN</a:t>
          </a:r>
          <a:endParaRPr lang="en-US" dirty="0"/>
        </a:p>
      </dgm:t>
    </dgm:pt>
    <dgm:pt modelId="{36A44967-94CC-47FA-8300-FD28806393F5}" type="parTrans" cxnId="{4B9BE490-B231-47E7-948C-B3D1FEB47B2C}">
      <dgm:prSet/>
      <dgm:spPr/>
      <dgm:t>
        <a:bodyPr/>
        <a:lstStyle/>
        <a:p>
          <a:endParaRPr lang="en-US"/>
        </a:p>
      </dgm:t>
    </dgm:pt>
    <dgm:pt modelId="{A62CFACA-F9F4-43AE-B9F6-07AE9EE4BFBE}" type="sibTrans" cxnId="{4B9BE490-B231-47E7-948C-B3D1FEB47B2C}">
      <dgm:prSet/>
      <dgm:spPr/>
      <dgm:t>
        <a:bodyPr/>
        <a:lstStyle/>
        <a:p>
          <a:endParaRPr lang="en-US"/>
        </a:p>
      </dgm:t>
    </dgm:pt>
    <dgm:pt modelId="{069B4FC2-1CDC-4C0B-9A98-A0C4E73F992F}">
      <dgm:prSet custT="1"/>
      <dgm:spPr/>
      <dgm:t>
        <a:bodyPr/>
        <a:lstStyle/>
        <a:p>
          <a:pPr>
            <a:lnSpc>
              <a:spcPct val="100000"/>
            </a:lnSpc>
          </a:pPr>
          <a:r>
            <a:rPr lang="en-SG" sz="2300" dirty="0"/>
            <a:t>Train an RNN to predict sound samples augmented by control parameters for pitch, volume, and instrument ID</a:t>
          </a:r>
          <a:endParaRPr lang="en-US" sz="2300" dirty="0"/>
        </a:p>
      </dgm:t>
    </dgm:pt>
    <dgm:pt modelId="{FF53F6CC-3F4F-4F87-97D6-E91EA276C992}" type="parTrans" cxnId="{A070D283-4336-49F4-8527-0F5CD5029712}">
      <dgm:prSet/>
      <dgm:spPr/>
      <dgm:t>
        <a:bodyPr/>
        <a:lstStyle/>
        <a:p>
          <a:endParaRPr lang="en-SG"/>
        </a:p>
      </dgm:t>
    </dgm:pt>
    <dgm:pt modelId="{F9BA5F07-33F3-421A-8AF2-EA01FAE3994B}" type="sibTrans" cxnId="{A070D283-4336-49F4-8527-0F5CD5029712}">
      <dgm:prSet/>
      <dgm:spPr/>
      <dgm:t>
        <a:bodyPr/>
        <a:lstStyle/>
        <a:p>
          <a:endParaRPr lang="en-SG"/>
        </a:p>
      </dgm:t>
    </dgm:pt>
    <dgm:pt modelId="{12AA6DA7-76EF-4D41-949D-A45BD6308513}" type="pres">
      <dgm:prSet presAssocID="{6E127CF8-ADB2-48F5-A7D6-541AE5A30CC7}" presName="root" presStyleCnt="0">
        <dgm:presLayoutVars>
          <dgm:dir/>
          <dgm:resizeHandles val="exact"/>
        </dgm:presLayoutVars>
      </dgm:prSet>
      <dgm:spPr/>
    </dgm:pt>
    <dgm:pt modelId="{F51AE48F-FC30-49CE-A66F-04D401413529}" type="pres">
      <dgm:prSet presAssocID="{069B4FC2-1CDC-4C0B-9A98-A0C4E73F992F}" presName="compNode" presStyleCnt="0"/>
      <dgm:spPr/>
    </dgm:pt>
    <dgm:pt modelId="{C348A9BE-B3C5-484B-9A37-30504807FD03}" type="pres">
      <dgm:prSet presAssocID="{069B4FC2-1CDC-4C0B-9A98-A0C4E73F992F}" presName="bgRect" presStyleLbl="bgShp" presStyleIdx="0" presStyleCnt="3" custLinFactNeighborX="-18841" custLinFactNeighborY="-48612"/>
      <dgm:spPr/>
    </dgm:pt>
    <dgm:pt modelId="{E465CEA3-0D1F-4AE1-BB54-8A3F7F5D1499}" type="pres">
      <dgm:prSet presAssocID="{069B4FC2-1CDC-4C0B-9A98-A0C4E73F992F}"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Muscular arm"/>
        </a:ext>
      </dgm:extLst>
    </dgm:pt>
    <dgm:pt modelId="{398AD7E1-F49C-408A-B8BF-9B203ADC9CA1}" type="pres">
      <dgm:prSet presAssocID="{069B4FC2-1CDC-4C0B-9A98-A0C4E73F992F}" presName="spaceRect" presStyleCnt="0"/>
      <dgm:spPr/>
    </dgm:pt>
    <dgm:pt modelId="{10591801-6643-465E-A688-CAF9C9FB9D56}" type="pres">
      <dgm:prSet presAssocID="{069B4FC2-1CDC-4C0B-9A98-A0C4E73F992F}" presName="parTx" presStyleLbl="revTx" presStyleIdx="0" presStyleCnt="3">
        <dgm:presLayoutVars>
          <dgm:chMax val="0"/>
          <dgm:chPref val="0"/>
        </dgm:presLayoutVars>
      </dgm:prSet>
      <dgm:spPr/>
    </dgm:pt>
    <dgm:pt modelId="{FC4F8AF8-03CA-489B-9E11-7589FB9F2392}" type="pres">
      <dgm:prSet presAssocID="{F9BA5F07-33F3-421A-8AF2-EA01FAE3994B}" presName="sibTrans" presStyleCnt="0"/>
      <dgm:spPr/>
    </dgm:pt>
    <dgm:pt modelId="{0033344D-8C84-42F8-B871-ACC2703BB0E5}" type="pres">
      <dgm:prSet presAssocID="{6803DC49-F4DA-4553-A528-9450B61B295D}" presName="compNode" presStyleCnt="0"/>
      <dgm:spPr/>
    </dgm:pt>
    <dgm:pt modelId="{A94A8B96-E308-41FC-A8B8-05A1BED12706}" type="pres">
      <dgm:prSet presAssocID="{6803DC49-F4DA-4553-A528-9450B61B295D}" presName="bgRect" presStyleLbl="bgShp" presStyleIdx="1" presStyleCnt="3"/>
      <dgm:spPr/>
    </dgm:pt>
    <dgm:pt modelId="{B07D7D04-491A-4F8D-8049-6D886F2B8EB9}" type="pres">
      <dgm:prSet presAssocID="{6803DC49-F4DA-4553-A528-9450B61B295D}"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Research"/>
        </a:ext>
      </dgm:extLst>
    </dgm:pt>
    <dgm:pt modelId="{35139DFB-A047-4C95-A128-80A0CE39A39C}" type="pres">
      <dgm:prSet presAssocID="{6803DC49-F4DA-4553-A528-9450B61B295D}" presName="spaceRect" presStyleCnt="0"/>
      <dgm:spPr/>
    </dgm:pt>
    <dgm:pt modelId="{59BD6D3D-4F81-4CA1-99F0-26E331B22FC9}" type="pres">
      <dgm:prSet presAssocID="{6803DC49-F4DA-4553-A528-9450B61B295D}" presName="parTx" presStyleLbl="revTx" presStyleIdx="1" presStyleCnt="3">
        <dgm:presLayoutVars>
          <dgm:chMax val="0"/>
          <dgm:chPref val="0"/>
        </dgm:presLayoutVars>
      </dgm:prSet>
      <dgm:spPr/>
    </dgm:pt>
    <dgm:pt modelId="{43A45D27-3990-4A3A-A26C-4C4F26246288}" type="pres">
      <dgm:prSet presAssocID="{FFD2CF25-668B-4A3F-94D3-8BCFDCB3EA5C}" presName="sibTrans" presStyleCnt="0"/>
      <dgm:spPr/>
    </dgm:pt>
    <dgm:pt modelId="{74344526-206C-43B4-A69E-86C7927860A8}" type="pres">
      <dgm:prSet presAssocID="{55F8810A-DDA9-47D7-9B34-854506157E5A}" presName="compNode" presStyleCnt="0"/>
      <dgm:spPr/>
    </dgm:pt>
    <dgm:pt modelId="{079B1723-F384-45BF-A388-4116B1AB5710}" type="pres">
      <dgm:prSet presAssocID="{55F8810A-DDA9-47D7-9B34-854506157E5A}" presName="bgRect" presStyleLbl="bgShp" presStyleIdx="2" presStyleCnt="3"/>
      <dgm:spPr/>
    </dgm:pt>
    <dgm:pt modelId="{B3283163-5DB0-409B-BE92-69A2218FD9BE}" type="pres">
      <dgm:prSet presAssocID="{55F8810A-DDA9-47D7-9B34-854506157E5A}"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pt>
    <dgm:pt modelId="{B777B92D-F353-4306-A8BE-8517982D6B38}" type="pres">
      <dgm:prSet presAssocID="{55F8810A-DDA9-47D7-9B34-854506157E5A}" presName="spaceRect" presStyleCnt="0"/>
      <dgm:spPr/>
    </dgm:pt>
    <dgm:pt modelId="{26CAB951-7D3C-4B52-8404-38BC0B057F31}" type="pres">
      <dgm:prSet presAssocID="{55F8810A-DDA9-47D7-9B34-854506157E5A}" presName="parTx" presStyleLbl="revTx" presStyleIdx="2" presStyleCnt="3">
        <dgm:presLayoutVars>
          <dgm:chMax val="0"/>
          <dgm:chPref val="0"/>
        </dgm:presLayoutVars>
      </dgm:prSet>
      <dgm:spPr/>
    </dgm:pt>
  </dgm:ptLst>
  <dgm:cxnLst>
    <dgm:cxn modelId="{4EAB2709-E8A7-42C8-A844-472DE4209680}" type="presOf" srcId="{55F8810A-DDA9-47D7-9B34-854506157E5A}" destId="{26CAB951-7D3C-4B52-8404-38BC0B057F31}" srcOrd="0" destOrd="0" presId="urn:microsoft.com/office/officeart/2018/2/layout/IconVerticalSolidList"/>
    <dgm:cxn modelId="{287F4D1A-9F1D-4B4B-A913-D17A4EEF12C4}" type="presOf" srcId="{6E127CF8-ADB2-48F5-A7D6-541AE5A30CC7}" destId="{12AA6DA7-76EF-4D41-949D-A45BD6308513}" srcOrd="0" destOrd="0" presId="urn:microsoft.com/office/officeart/2018/2/layout/IconVerticalSolidList"/>
    <dgm:cxn modelId="{97E97D32-275F-41FE-9AE6-DDB02EEC552E}" srcId="{6E127CF8-ADB2-48F5-A7D6-541AE5A30CC7}" destId="{6803DC49-F4DA-4553-A528-9450B61B295D}" srcOrd="1" destOrd="0" parTransId="{0A4D99BC-AF02-455E-B70A-CA74ECB8F8AD}" sibTransId="{FFD2CF25-668B-4A3F-94D3-8BCFDCB3EA5C}"/>
    <dgm:cxn modelId="{26364434-471F-4528-B43A-EDC6E7F5EB92}" type="presOf" srcId="{069B4FC2-1CDC-4C0B-9A98-A0C4E73F992F}" destId="{10591801-6643-465E-A688-CAF9C9FB9D56}" srcOrd="0" destOrd="0" presId="urn:microsoft.com/office/officeart/2018/2/layout/IconVerticalSolidList"/>
    <dgm:cxn modelId="{86B0C149-2F48-4A45-95E2-85D4275FD97F}" type="presOf" srcId="{6803DC49-F4DA-4553-A528-9450B61B295D}" destId="{59BD6D3D-4F81-4CA1-99F0-26E331B22FC9}" srcOrd="0" destOrd="0" presId="urn:microsoft.com/office/officeart/2018/2/layout/IconVerticalSolidList"/>
    <dgm:cxn modelId="{A070D283-4336-49F4-8527-0F5CD5029712}" srcId="{6E127CF8-ADB2-48F5-A7D6-541AE5A30CC7}" destId="{069B4FC2-1CDC-4C0B-9A98-A0C4E73F992F}" srcOrd="0" destOrd="0" parTransId="{FF53F6CC-3F4F-4F87-97D6-E91EA276C992}" sibTransId="{F9BA5F07-33F3-421A-8AF2-EA01FAE3994B}"/>
    <dgm:cxn modelId="{4B9BE490-B231-47E7-948C-B3D1FEB47B2C}" srcId="{6E127CF8-ADB2-48F5-A7D6-541AE5A30CC7}" destId="{55F8810A-DDA9-47D7-9B34-854506157E5A}" srcOrd="2" destOrd="0" parTransId="{36A44967-94CC-47FA-8300-FD28806393F5}" sibTransId="{A62CFACA-F9F4-43AE-B9F6-07AE9EE4BFBE}"/>
    <dgm:cxn modelId="{D56AC075-9318-4BC6-845F-C09A06229174}" type="presParOf" srcId="{12AA6DA7-76EF-4D41-949D-A45BD6308513}" destId="{F51AE48F-FC30-49CE-A66F-04D401413529}" srcOrd="0" destOrd="0" presId="urn:microsoft.com/office/officeart/2018/2/layout/IconVerticalSolidList"/>
    <dgm:cxn modelId="{F5774940-D22E-4E5D-B6D2-392ACAC44DB8}" type="presParOf" srcId="{F51AE48F-FC30-49CE-A66F-04D401413529}" destId="{C348A9BE-B3C5-484B-9A37-30504807FD03}" srcOrd="0" destOrd="0" presId="urn:microsoft.com/office/officeart/2018/2/layout/IconVerticalSolidList"/>
    <dgm:cxn modelId="{49B1544C-B420-4AC7-93F7-8C002C7801F7}" type="presParOf" srcId="{F51AE48F-FC30-49CE-A66F-04D401413529}" destId="{E465CEA3-0D1F-4AE1-BB54-8A3F7F5D1499}" srcOrd="1" destOrd="0" presId="urn:microsoft.com/office/officeart/2018/2/layout/IconVerticalSolidList"/>
    <dgm:cxn modelId="{6FC643BD-CCFB-4B2C-935E-B16867A2FF3E}" type="presParOf" srcId="{F51AE48F-FC30-49CE-A66F-04D401413529}" destId="{398AD7E1-F49C-408A-B8BF-9B203ADC9CA1}" srcOrd="2" destOrd="0" presId="urn:microsoft.com/office/officeart/2018/2/layout/IconVerticalSolidList"/>
    <dgm:cxn modelId="{4F3C3AA1-DC5D-4374-9A8A-62399604D7E8}" type="presParOf" srcId="{F51AE48F-FC30-49CE-A66F-04D401413529}" destId="{10591801-6643-465E-A688-CAF9C9FB9D56}" srcOrd="3" destOrd="0" presId="urn:microsoft.com/office/officeart/2018/2/layout/IconVerticalSolidList"/>
    <dgm:cxn modelId="{E95E8125-1146-4984-85A5-35B6E81201BC}" type="presParOf" srcId="{12AA6DA7-76EF-4D41-949D-A45BD6308513}" destId="{FC4F8AF8-03CA-489B-9E11-7589FB9F2392}" srcOrd="1" destOrd="0" presId="urn:microsoft.com/office/officeart/2018/2/layout/IconVerticalSolidList"/>
    <dgm:cxn modelId="{654D12AC-BC14-42E1-8DF9-A6E8FD505B21}" type="presParOf" srcId="{12AA6DA7-76EF-4D41-949D-A45BD6308513}" destId="{0033344D-8C84-42F8-B871-ACC2703BB0E5}" srcOrd="2" destOrd="0" presId="urn:microsoft.com/office/officeart/2018/2/layout/IconVerticalSolidList"/>
    <dgm:cxn modelId="{06629C75-6D6F-48D7-8F17-BC5ED9C0BB52}" type="presParOf" srcId="{0033344D-8C84-42F8-B871-ACC2703BB0E5}" destId="{A94A8B96-E308-41FC-A8B8-05A1BED12706}" srcOrd="0" destOrd="0" presId="urn:microsoft.com/office/officeart/2018/2/layout/IconVerticalSolidList"/>
    <dgm:cxn modelId="{4C2740D0-15E7-4E6A-841A-BE14FA3C04C7}" type="presParOf" srcId="{0033344D-8C84-42F8-B871-ACC2703BB0E5}" destId="{B07D7D04-491A-4F8D-8049-6D886F2B8EB9}" srcOrd="1" destOrd="0" presId="urn:microsoft.com/office/officeart/2018/2/layout/IconVerticalSolidList"/>
    <dgm:cxn modelId="{B8261F00-0185-4350-BF53-D509E62A9B95}" type="presParOf" srcId="{0033344D-8C84-42F8-B871-ACC2703BB0E5}" destId="{35139DFB-A047-4C95-A128-80A0CE39A39C}" srcOrd="2" destOrd="0" presId="urn:microsoft.com/office/officeart/2018/2/layout/IconVerticalSolidList"/>
    <dgm:cxn modelId="{4BF12180-2A6D-47A7-ABB6-5D3B7C8EEA2C}" type="presParOf" srcId="{0033344D-8C84-42F8-B871-ACC2703BB0E5}" destId="{59BD6D3D-4F81-4CA1-99F0-26E331B22FC9}" srcOrd="3" destOrd="0" presId="urn:microsoft.com/office/officeart/2018/2/layout/IconVerticalSolidList"/>
    <dgm:cxn modelId="{07710D41-8163-472D-A414-607C09EF8CD1}" type="presParOf" srcId="{12AA6DA7-76EF-4D41-949D-A45BD6308513}" destId="{43A45D27-3990-4A3A-A26C-4C4F26246288}" srcOrd="3" destOrd="0" presId="urn:microsoft.com/office/officeart/2018/2/layout/IconVerticalSolidList"/>
    <dgm:cxn modelId="{039C2C35-455F-4957-BA1D-0C656C9ABC93}" type="presParOf" srcId="{12AA6DA7-76EF-4D41-949D-A45BD6308513}" destId="{74344526-206C-43B4-A69E-86C7927860A8}" srcOrd="4" destOrd="0" presId="urn:microsoft.com/office/officeart/2018/2/layout/IconVerticalSolidList"/>
    <dgm:cxn modelId="{28E5F57C-BF23-4150-9185-ACC62DE0A1BD}" type="presParOf" srcId="{74344526-206C-43B4-A69E-86C7927860A8}" destId="{079B1723-F384-45BF-A388-4116B1AB5710}" srcOrd="0" destOrd="0" presId="urn:microsoft.com/office/officeart/2018/2/layout/IconVerticalSolidList"/>
    <dgm:cxn modelId="{9619AFE2-8630-470D-95B0-12090C46DE8E}" type="presParOf" srcId="{74344526-206C-43B4-A69E-86C7927860A8}" destId="{B3283163-5DB0-409B-BE92-69A2218FD9BE}" srcOrd="1" destOrd="0" presId="urn:microsoft.com/office/officeart/2018/2/layout/IconVerticalSolidList"/>
    <dgm:cxn modelId="{F9470123-9B6D-41DC-9824-888BDE7CB7C3}" type="presParOf" srcId="{74344526-206C-43B4-A69E-86C7927860A8}" destId="{B777B92D-F353-4306-A8BE-8517982D6B38}" srcOrd="2" destOrd="0" presId="urn:microsoft.com/office/officeart/2018/2/layout/IconVerticalSolidList"/>
    <dgm:cxn modelId="{3AC729C5-CDF0-442F-91B5-E672BE9DB5BC}" type="presParOf" srcId="{74344526-206C-43B4-A69E-86C7927860A8}" destId="{26CAB951-7D3C-4B52-8404-38BC0B057F31}"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CADF2E7-3123-4301-9C9F-078E3CA591E0}"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F6EFD785-1DD6-4AFF-A121-1605204D04BE}">
      <dgm:prSet/>
      <dgm:spPr/>
      <dgm:t>
        <a:bodyPr/>
        <a:lstStyle/>
        <a:p>
          <a:r>
            <a:rPr lang="en-SG"/>
            <a:t>Training data from physical models / real instruments</a:t>
          </a:r>
          <a:endParaRPr lang="en-US"/>
        </a:p>
      </dgm:t>
    </dgm:pt>
    <dgm:pt modelId="{73B3E107-D30F-4CD0-8916-180374546FAC}" type="parTrans" cxnId="{B9C502B3-C098-4C5A-A873-21E5D823C82C}">
      <dgm:prSet/>
      <dgm:spPr/>
      <dgm:t>
        <a:bodyPr/>
        <a:lstStyle/>
        <a:p>
          <a:endParaRPr lang="en-US"/>
        </a:p>
      </dgm:t>
    </dgm:pt>
    <dgm:pt modelId="{007B5322-564C-43E5-8C6F-AB4365482AD2}" type="sibTrans" cxnId="{B9C502B3-C098-4C5A-A873-21E5D823C82C}">
      <dgm:prSet/>
      <dgm:spPr/>
      <dgm:t>
        <a:bodyPr/>
        <a:lstStyle/>
        <a:p>
          <a:endParaRPr lang="en-US"/>
        </a:p>
      </dgm:t>
    </dgm:pt>
    <dgm:pt modelId="{6FDA5D4A-DF5A-409F-A3F1-CAB62572A6BC}">
      <dgm:prSet/>
      <dgm:spPr/>
      <dgm:t>
        <a:bodyPr/>
        <a:lstStyle/>
        <a:p>
          <a:r>
            <a:rPr lang="en-SG" dirty="0"/>
            <a:t>Use of embeddings to interpolate instruments</a:t>
          </a:r>
          <a:endParaRPr lang="en-US" dirty="0"/>
        </a:p>
      </dgm:t>
    </dgm:pt>
    <dgm:pt modelId="{E22DF4A6-8B94-4A81-B2AA-0472153B7464}" type="parTrans" cxnId="{A4EA6274-E116-4720-BB78-1F3B3C810683}">
      <dgm:prSet/>
      <dgm:spPr/>
      <dgm:t>
        <a:bodyPr/>
        <a:lstStyle/>
        <a:p>
          <a:endParaRPr lang="en-US"/>
        </a:p>
      </dgm:t>
    </dgm:pt>
    <dgm:pt modelId="{EAA7DB49-537F-4E8B-ACA9-2B8292B81A29}" type="sibTrans" cxnId="{A4EA6274-E116-4720-BB78-1F3B3C810683}">
      <dgm:prSet/>
      <dgm:spPr/>
      <dgm:t>
        <a:bodyPr/>
        <a:lstStyle/>
        <a:p>
          <a:endParaRPr lang="en-US"/>
        </a:p>
      </dgm:t>
    </dgm:pt>
    <dgm:pt modelId="{39408F31-F197-4AAF-A156-E1650E309E91}">
      <dgm:prSet/>
      <dgm:spPr/>
      <dgm:t>
        <a:bodyPr/>
        <a:lstStyle/>
        <a:p>
          <a:r>
            <a:rPr lang="en-SG"/>
            <a:t>Improve robustness of model</a:t>
          </a:r>
          <a:endParaRPr lang="en-US"/>
        </a:p>
      </dgm:t>
    </dgm:pt>
    <dgm:pt modelId="{1E8CF029-6233-4493-A0F3-0CC50ED27126}" type="parTrans" cxnId="{409AECAB-F978-4718-B5B0-3B8DBB3B24D6}">
      <dgm:prSet/>
      <dgm:spPr/>
      <dgm:t>
        <a:bodyPr/>
        <a:lstStyle/>
        <a:p>
          <a:endParaRPr lang="en-US"/>
        </a:p>
      </dgm:t>
    </dgm:pt>
    <dgm:pt modelId="{3EDA67E7-C454-4B64-B1E7-0202F994D680}" type="sibTrans" cxnId="{409AECAB-F978-4718-B5B0-3B8DBB3B24D6}">
      <dgm:prSet/>
      <dgm:spPr/>
      <dgm:t>
        <a:bodyPr/>
        <a:lstStyle/>
        <a:p>
          <a:endParaRPr lang="en-US"/>
        </a:p>
      </dgm:t>
    </dgm:pt>
    <dgm:pt modelId="{A12AB403-5116-4DA9-9B39-BB5FB49131AA}" type="pres">
      <dgm:prSet presAssocID="{8CADF2E7-3123-4301-9C9F-078E3CA591E0}" presName="root" presStyleCnt="0">
        <dgm:presLayoutVars>
          <dgm:dir/>
          <dgm:resizeHandles val="exact"/>
        </dgm:presLayoutVars>
      </dgm:prSet>
      <dgm:spPr/>
    </dgm:pt>
    <dgm:pt modelId="{84EA33A4-0F47-40FD-9452-5DF97663D9BA}" type="pres">
      <dgm:prSet presAssocID="{F6EFD785-1DD6-4AFF-A121-1605204D04BE}" presName="compNode" presStyleCnt="0"/>
      <dgm:spPr/>
    </dgm:pt>
    <dgm:pt modelId="{5D3C2E8F-8B91-4D59-B68D-63D450E7B01A}" type="pres">
      <dgm:prSet presAssocID="{F6EFD785-1DD6-4AFF-A121-1605204D04BE}" presName="bgRect" presStyleLbl="bgShp" presStyleIdx="0" presStyleCnt="3"/>
      <dgm:spPr/>
    </dgm:pt>
    <dgm:pt modelId="{283BA484-BE91-4D74-A920-F130948150AB}" type="pres">
      <dgm:prSet presAssocID="{F6EFD785-1DD6-4AFF-A121-1605204D04BE}"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ar chart"/>
        </a:ext>
      </dgm:extLst>
    </dgm:pt>
    <dgm:pt modelId="{BDD249C4-0B87-45F3-87A2-B9917B573841}" type="pres">
      <dgm:prSet presAssocID="{F6EFD785-1DD6-4AFF-A121-1605204D04BE}" presName="spaceRect" presStyleCnt="0"/>
      <dgm:spPr/>
    </dgm:pt>
    <dgm:pt modelId="{E79A9AE7-0ACB-456B-8247-A3D203B1BA7F}" type="pres">
      <dgm:prSet presAssocID="{F6EFD785-1DD6-4AFF-A121-1605204D04BE}" presName="parTx" presStyleLbl="revTx" presStyleIdx="0" presStyleCnt="3">
        <dgm:presLayoutVars>
          <dgm:chMax val="0"/>
          <dgm:chPref val="0"/>
        </dgm:presLayoutVars>
      </dgm:prSet>
      <dgm:spPr/>
    </dgm:pt>
    <dgm:pt modelId="{19857681-8961-4F66-B5A9-38C63D54BB53}" type="pres">
      <dgm:prSet presAssocID="{007B5322-564C-43E5-8C6F-AB4365482AD2}" presName="sibTrans" presStyleCnt="0"/>
      <dgm:spPr/>
    </dgm:pt>
    <dgm:pt modelId="{154FEF10-148D-4436-94BD-D251BA360A74}" type="pres">
      <dgm:prSet presAssocID="{6FDA5D4A-DF5A-409F-A3F1-CAB62572A6BC}" presName="compNode" presStyleCnt="0"/>
      <dgm:spPr/>
    </dgm:pt>
    <dgm:pt modelId="{421EAA51-4858-44F9-90F0-1DD3B24285F4}" type="pres">
      <dgm:prSet presAssocID="{6FDA5D4A-DF5A-409F-A3F1-CAB62572A6BC}" presName="bgRect" presStyleLbl="bgShp" presStyleIdx="1" presStyleCnt="3"/>
      <dgm:spPr/>
    </dgm:pt>
    <dgm:pt modelId="{D7043D8C-27FE-47FA-9D34-61FCF4D1BB8F}" type="pres">
      <dgm:prSet presAssocID="{6FDA5D4A-DF5A-409F-A3F1-CAB62572A6BC}"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Xylophone"/>
        </a:ext>
      </dgm:extLst>
    </dgm:pt>
    <dgm:pt modelId="{C467DB80-EB58-4FED-B10F-400D3C29943D}" type="pres">
      <dgm:prSet presAssocID="{6FDA5D4A-DF5A-409F-A3F1-CAB62572A6BC}" presName="spaceRect" presStyleCnt="0"/>
      <dgm:spPr/>
    </dgm:pt>
    <dgm:pt modelId="{31AB6F6F-10EE-4E23-A5A5-7C583DBE50D2}" type="pres">
      <dgm:prSet presAssocID="{6FDA5D4A-DF5A-409F-A3F1-CAB62572A6BC}" presName="parTx" presStyleLbl="revTx" presStyleIdx="1" presStyleCnt="3">
        <dgm:presLayoutVars>
          <dgm:chMax val="0"/>
          <dgm:chPref val="0"/>
        </dgm:presLayoutVars>
      </dgm:prSet>
      <dgm:spPr/>
    </dgm:pt>
    <dgm:pt modelId="{206C376F-310E-4C79-B794-1D177D28350E}" type="pres">
      <dgm:prSet presAssocID="{EAA7DB49-537F-4E8B-ACA9-2B8292B81A29}" presName="sibTrans" presStyleCnt="0"/>
      <dgm:spPr/>
    </dgm:pt>
    <dgm:pt modelId="{075DC8D3-D744-46B3-BE38-EE2663826D96}" type="pres">
      <dgm:prSet presAssocID="{39408F31-F197-4AAF-A156-E1650E309E91}" presName="compNode" presStyleCnt="0"/>
      <dgm:spPr/>
    </dgm:pt>
    <dgm:pt modelId="{23430501-1AB0-4ABD-A44F-4075C8A186C5}" type="pres">
      <dgm:prSet presAssocID="{39408F31-F197-4AAF-A156-E1650E309E91}" presName="bgRect" presStyleLbl="bgShp" presStyleIdx="2" presStyleCnt="3"/>
      <dgm:spPr/>
    </dgm:pt>
    <dgm:pt modelId="{2E8529EC-95C7-4746-957E-A62D2A369155}" type="pres">
      <dgm:prSet presAssocID="{39408F31-F197-4AAF-A156-E1650E309E91}"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Upward trend"/>
        </a:ext>
      </dgm:extLst>
    </dgm:pt>
    <dgm:pt modelId="{1983367B-C944-4778-8EEA-220DBD79895C}" type="pres">
      <dgm:prSet presAssocID="{39408F31-F197-4AAF-A156-E1650E309E91}" presName="spaceRect" presStyleCnt="0"/>
      <dgm:spPr/>
    </dgm:pt>
    <dgm:pt modelId="{47D312FB-454C-4BE6-84F7-63D8B9D90F8C}" type="pres">
      <dgm:prSet presAssocID="{39408F31-F197-4AAF-A156-E1650E309E91}" presName="parTx" presStyleLbl="revTx" presStyleIdx="2" presStyleCnt="3">
        <dgm:presLayoutVars>
          <dgm:chMax val="0"/>
          <dgm:chPref val="0"/>
        </dgm:presLayoutVars>
      </dgm:prSet>
      <dgm:spPr/>
    </dgm:pt>
  </dgm:ptLst>
  <dgm:cxnLst>
    <dgm:cxn modelId="{2DAE5F6A-5313-4731-9EE3-A9A88F6BF8F7}" type="presOf" srcId="{F6EFD785-1DD6-4AFF-A121-1605204D04BE}" destId="{E79A9AE7-0ACB-456B-8247-A3D203B1BA7F}" srcOrd="0" destOrd="0" presId="urn:microsoft.com/office/officeart/2018/2/layout/IconVerticalSolidList"/>
    <dgm:cxn modelId="{07B89C4F-AE32-4A93-BD93-CD0D9AC64E24}" type="presOf" srcId="{8CADF2E7-3123-4301-9C9F-078E3CA591E0}" destId="{A12AB403-5116-4DA9-9B39-BB5FB49131AA}" srcOrd="0" destOrd="0" presId="urn:microsoft.com/office/officeart/2018/2/layout/IconVerticalSolidList"/>
    <dgm:cxn modelId="{B3877F71-5835-4BCA-85FA-D8C5DFA58B76}" type="presOf" srcId="{39408F31-F197-4AAF-A156-E1650E309E91}" destId="{47D312FB-454C-4BE6-84F7-63D8B9D90F8C}" srcOrd="0" destOrd="0" presId="urn:microsoft.com/office/officeart/2018/2/layout/IconVerticalSolidList"/>
    <dgm:cxn modelId="{A4EA6274-E116-4720-BB78-1F3B3C810683}" srcId="{8CADF2E7-3123-4301-9C9F-078E3CA591E0}" destId="{6FDA5D4A-DF5A-409F-A3F1-CAB62572A6BC}" srcOrd="1" destOrd="0" parTransId="{E22DF4A6-8B94-4A81-B2AA-0472153B7464}" sibTransId="{EAA7DB49-537F-4E8B-ACA9-2B8292B81A29}"/>
    <dgm:cxn modelId="{087A6399-C614-4916-81DA-F3027E1DB63A}" type="presOf" srcId="{6FDA5D4A-DF5A-409F-A3F1-CAB62572A6BC}" destId="{31AB6F6F-10EE-4E23-A5A5-7C583DBE50D2}" srcOrd="0" destOrd="0" presId="urn:microsoft.com/office/officeart/2018/2/layout/IconVerticalSolidList"/>
    <dgm:cxn modelId="{409AECAB-F978-4718-B5B0-3B8DBB3B24D6}" srcId="{8CADF2E7-3123-4301-9C9F-078E3CA591E0}" destId="{39408F31-F197-4AAF-A156-E1650E309E91}" srcOrd="2" destOrd="0" parTransId="{1E8CF029-6233-4493-A0F3-0CC50ED27126}" sibTransId="{3EDA67E7-C454-4B64-B1E7-0202F994D680}"/>
    <dgm:cxn modelId="{B9C502B3-C098-4C5A-A873-21E5D823C82C}" srcId="{8CADF2E7-3123-4301-9C9F-078E3CA591E0}" destId="{F6EFD785-1DD6-4AFF-A121-1605204D04BE}" srcOrd="0" destOrd="0" parTransId="{73B3E107-D30F-4CD0-8916-180374546FAC}" sibTransId="{007B5322-564C-43E5-8C6F-AB4365482AD2}"/>
    <dgm:cxn modelId="{BE851B28-310C-4FB0-8167-F75EB21CA49F}" type="presParOf" srcId="{A12AB403-5116-4DA9-9B39-BB5FB49131AA}" destId="{84EA33A4-0F47-40FD-9452-5DF97663D9BA}" srcOrd="0" destOrd="0" presId="urn:microsoft.com/office/officeart/2018/2/layout/IconVerticalSolidList"/>
    <dgm:cxn modelId="{7322E20E-40FC-4669-B3B7-E120D937C640}" type="presParOf" srcId="{84EA33A4-0F47-40FD-9452-5DF97663D9BA}" destId="{5D3C2E8F-8B91-4D59-B68D-63D450E7B01A}" srcOrd="0" destOrd="0" presId="urn:microsoft.com/office/officeart/2018/2/layout/IconVerticalSolidList"/>
    <dgm:cxn modelId="{9887160B-4B08-400A-9E5E-C77AAB9889C5}" type="presParOf" srcId="{84EA33A4-0F47-40FD-9452-5DF97663D9BA}" destId="{283BA484-BE91-4D74-A920-F130948150AB}" srcOrd="1" destOrd="0" presId="urn:microsoft.com/office/officeart/2018/2/layout/IconVerticalSolidList"/>
    <dgm:cxn modelId="{D3DCF097-2538-489C-A7B5-6F52B59F559F}" type="presParOf" srcId="{84EA33A4-0F47-40FD-9452-5DF97663D9BA}" destId="{BDD249C4-0B87-45F3-87A2-B9917B573841}" srcOrd="2" destOrd="0" presId="urn:microsoft.com/office/officeart/2018/2/layout/IconVerticalSolidList"/>
    <dgm:cxn modelId="{AC411A7C-BB49-4409-BFC8-17D739EA876C}" type="presParOf" srcId="{84EA33A4-0F47-40FD-9452-5DF97663D9BA}" destId="{E79A9AE7-0ACB-456B-8247-A3D203B1BA7F}" srcOrd="3" destOrd="0" presId="urn:microsoft.com/office/officeart/2018/2/layout/IconVerticalSolidList"/>
    <dgm:cxn modelId="{7C2FF72C-56FF-4B54-976C-BD7E7A21BFFB}" type="presParOf" srcId="{A12AB403-5116-4DA9-9B39-BB5FB49131AA}" destId="{19857681-8961-4F66-B5A9-38C63D54BB53}" srcOrd="1" destOrd="0" presId="urn:microsoft.com/office/officeart/2018/2/layout/IconVerticalSolidList"/>
    <dgm:cxn modelId="{E9AF2A09-2853-4AA0-92A7-DA243981B28B}" type="presParOf" srcId="{A12AB403-5116-4DA9-9B39-BB5FB49131AA}" destId="{154FEF10-148D-4436-94BD-D251BA360A74}" srcOrd="2" destOrd="0" presId="urn:microsoft.com/office/officeart/2018/2/layout/IconVerticalSolidList"/>
    <dgm:cxn modelId="{7E07CB0D-AAC2-44E8-8DCD-A3D6EC37F2C9}" type="presParOf" srcId="{154FEF10-148D-4436-94BD-D251BA360A74}" destId="{421EAA51-4858-44F9-90F0-1DD3B24285F4}" srcOrd="0" destOrd="0" presId="urn:microsoft.com/office/officeart/2018/2/layout/IconVerticalSolidList"/>
    <dgm:cxn modelId="{9D6C3B9A-DAC7-4567-9C92-46E569560F81}" type="presParOf" srcId="{154FEF10-148D-4436-94BD-D251BA360A74}" destId="{D7043D8C-27FE-47FA-9D34-61FCF4D1BB8F}" srcOrd="1" destOrd="0" presId="urn:microsoft.com/office/officeart/2018/2/layout/IconVerticalSolidList"/>
    <dgm:cxn modelId="{DA17635B-378C-4777-A7F4-A6C9D111367D}" type="presParOf" srcId="{154FEF10-148D-4436-94BD-D251BA360A74}" destId="{C467DB80-EB58-4FED-B10F-400D3C29943D}" srcOrd="2" destOrd="0" presId="urn:microsoft.com/office/officeart/2018/2/layout/IconVerticalSolidList"/>
    <dgm:cxn modelId="{7693113F-3FB9-427B-A228-E8400873096B}" type="presParOf" srcId="{154FEF10-148D-4436-94BD-D251BA360A74}" destId="{31AB6F6F-10EE-4E23-A5A5-7C583DBE50D2}" srcOrd="3" destOrd="0" presId="urn:microsoft.com/office/officeart/2018/2/layout/IconVerticalSolidList"/>
    <dgm:cxn modelId="{C3535446-0981-4966-A9FE-BE3EABBFAF2F}" type="presParOf" srcId="{A12AB403-5116-4DA9-9B39-BB5FB49131AA}" destId="{206C376F-310E-4C79-B794-1D177D28350E}" srcOrd="3" destOrd="0" presId="urn:microsoft.com/office/officeart/2018/2/layout/IconVerticalSolidList"/>
    <dgm:cxn modelId="{F02DA896-9D7A-4413-8639-F6E4021867A0}" type="presParOf" srcId="{A12AB403-5116-4DA9-9B39-BB5FB49131AA}" destId="{075DC8D3-D744-46B3-BE38-EE2663826D96}" srcOrd="4" destOrd="0" presId="urn:microsoft.com/office/officeart/2018/2/layout/IconVerticalSolidList"/>
    <dgm:cxn modelId="{7C363307-48DB-4655-B4E5-377FE559CB1F}" type="presParOf" srcId="{075DC8D3-D744-46B3-BE38-EE2663826D96}" destId="{23430501-1AB0-4ABD-A44F-4075C8A186C5}" srcOrd="0" destOrd="0" presId="urn:microsoft.com/office/officeart/2018/2/layout/IconVerticalSolidList"/>
    <dgm:cxn modelId="{EDC32404-2DB2-4383-9C7B-B7C6F16A28DB}" type="presParOf" srcId="{075DC8D3-D744-46B3-BE38-EE2663826D96}" destId="{2E8529EC-95C7-4746-957E-A62D2A369155}" srcOrd="1" destOrd="0" presId="urn:microsoft.com/office/officeart/2018/2/layout/IconVerticalSolidList"/>
    <dgm:cxn modelId="{5EA31208-C8BD-45AB-99B2-A880AC5D810A}" type="presParOf" srcId="{075DC8D3-D744-46B3-BE38-EE2663826D96}" destId="{1983367B-C944-4778-8EEA-220DBD79895C}" srcOrd="2" destOrd="0" presId="urn:microsoft.com/office/officeart/2018/2/layout/IconVerticalSolidList"/>
    <dgm:cxn modelId="{4BC87B1C-7890-4514-969A-9F534503B3C7}" type="presParOf" srcId="{075DC8D3-D744-46B3-BE38-EE2663826D96}" destId="{47D312FB-454C-4BE6-84F7-63D8B9D90F8C}"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348A9BE-B3C5-484B-9A37-30504807FD03}">
      <dsp:nvSpPr>
        <dsp:cNvPr id="0" name=""/>
        <dsp:cNvSpPr/>
      </dsp:nvSpPr>
      <dsp:spPr>
        <a:xfrm>
          <a:off x="0" y="0"/>
          <a:ext cx="6513603" cy="1684149"/>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465CEA3-0D1F-4AE1-BB54-8A3F7F5D1499}">
      <dsp:nvSpPr>
        <dsp:cNvPr id="0" name=""/>
        <dsp:cNvSpPr/>
      </dsp:nvSpPr>
      <dsp:spPr>
        <a:xfrm>
          <a:off x="509455" y="384274"/>
          <a:ext cx="927187" cy="92628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0591801-6643-465E-A688-CAF9C9FB9D56}">
      <dsp:nvSpPr>
        <dsp:cNvPr id="0" name=""/>
        <dsp:cNvSpPr/>
      </dsp:nvSpPr>
      <dsp:spPr>
        <a:xfrm>
          <a:off x="1946098" y="5340"/>
          <a:ext cx="4491258" cy="16857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8413" tIns="178413" rIns="178413" bIns="178413" numCol="1" spcCol="1270" anchor="ctr" anchorCtr="0">
          <a:noAutofit/>
        </a:bodyPr>
        <a:lstStyle/>
        <a:p>
          <a:pPr marL="0" lvl="0" indent="0" algn="l" defTabSz="1022350">
            <a:lnSpc>
              <a:spcPct val="100000"/>
            </a:lnSpc>
            <a:spcBef>
              <a:spcPct val="0"/>
            </a:spcBef>
            <a:spcAft>
              <a:spcPct val="35000"/>
            </a:spcAft>
            <a:buNone/>
          </a:pPr>
          <a:r>
            <a:rPr lang="en-SG" sz="2300" kern="1200" dirty="0"/>
            <a:t>Train an RNN to predict sound samples augmented by control parameters for pitch, volume, and instrument ID</a:t>
          </a:r>
          <a:endParaRPr lang="en-US" sz="2300" kern="1200" dirty="0"/>
        </a:p>
      </dsp:txBody>
      <dsp:txXfrm>
        <a:off x="1946098" y="5340"/>
        <a:ext cx="4491258" cy="1685796"/>
      </dsp:txXfrm>
    </dsp:sp>
    <dsp:sp modelId="{A94A8B96-E308-41FC-A8B8-05A1BED12706}">
      <dsp:nvSpPr>
        <dsp:cNvPr id="0" name=""/>
        <dsp:cNvSpPr/>
      </dsp:nvSpPr>
      <dsp:spPr>
        <a:xfrm>
          <a:off x="0" y="2099814"/>
          <a:ext cx="6513603" cy="1684149"/>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07D7D04-491A-4F8D-8049-6D886F2B8EB9}">
      <dsp:nvSpPr>
        <dsp:cNvPr id="0" name=""/>
        <dsp:cNvSpPr/>
      </dsp:nvSpPr>
      <dsp:spPr>
        <a:xfrm>
          <a:off x="509455" y="2478748"/>
          <a:ext cx="927187" cy="92628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9BD6D3D-4F81-4CA1-99F0-26E331B22FC9}">
      <dsp:nvSpPr>
        <dsp:cNvPr id="0" name=""/>
        <dsp:cNvSpPr/>
      </dsp:nvSpPr>
      <dsp:spPr>
        <a:xfrm>
          <a:off x="1946098" y="2099814"/>
          <a:ext cx="4491258" cy="16857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8413" tIns="178413" rIns="178413" bIns="178413" numCol="1" spcCol="1270" anchor="ctr" anchorCtr="0">
          <a:noAutofit/>
        </a:bodyPr>
        <a:lstStyle/>
        <a:p>
          <a:pPr marL="0" lvl="0" indent="0" algn="l" defTabSz="1111250">
            <a:lnSpc>
              <a:spcPct val="100000"/>
            </a:lnSpc>
            <a:spcBef>
              <a:spcPct val="0"/>
            </a:spcBef>
            <a:spcAft>
              <a:spcPct val="35000"/>
            </a:spcAft>
            <a:buNone/>
          </a:pPr>
          <a:r>
            <a:rPr lang="en-SG" sz="2500" kern="1200" dirty="0"/>
            <a:t>Model transient properties</a:t>
          </a:r>
          <a:endParaRPr lang="en-US" sz="2500" kern="1200" dirty="0"/>
        </a:p>
      </dsp:txBody>
      <dsp:txXfrm>
        <a:off x="1946098" y="2099814"/>
        <a:ext cx="4491258" cy="1685796"/>
      </dsp:txXfrm>
    </dsp:sp>
    <dsp:sp modelId="{079B1723-F384-45BF-A388-4116B1AB5710}">
      <dsp:nvSpPr>
        <dsp:cNvPr id="0" name=""/>
        <dsp:cNvSpPr/>
      </dsp:nvSpPr>
      <dsp:spPr>
        <a:xfrm>
          <a:off x="0" y="4194288"/>
          <a:ext cx="6513603" cy="1684149"/>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3283163-5DB0-409B-BE92-69A2218FD9BE}">
      <dsp:nvSpPr>
        <dsp:cNvPr id="0" name=""/>
        <dsp:cNvSpPr/>
      </dsp:nvSpPr>
      <dsp:spPr>
        <a:xfrm>
          <a:off x="509455" y="4573222"/>
          <a:ext cx="927187" cy="92628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6CAB951-7D3C-4B52-8404-38BC0B057F31}">
      <dsp:nvSpPr>
        <dsp:cNvPr id="0" name=""/>
        <dsp:cNvSpPr/>
      </dsp:nvSpPr>
      <dsp:spPr>
        <a:xfrm>
          <a:off x="1946098" y="4194288"/>
          <a:ext cx="4491258" cy="16857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8413" tIns="178413" rIns="178413" bIns="178413" numCol="1" spcCol="1270" anchor="ctr" anchorCtr="0">
          <a:noAutofit/>
        </a:bodyPr>
        <a:lstStyle/>
        <a:p>
          <a:pPr marL="0" lvl="0" indent="0" algn="l" defTabSz="1111250">
            <a:lnSpc>
              <a:spcPct val="100000"/>
            </a:lnSpc>
            <a:spcBef>
              <a:spcPct val="0"/>
            </a:spcBef>
            <a:spcAft>
              <a:spcPct val="35000"/>
            </a:spcAft>
            <a:buNone/>
          </a:pPr>
          <a:r>
            <a:rPr lang="en-SG" sz="2500" kern="1200" dirty="0"/>
            <a:t>Visualize hidden units of RNN</a:t>
          </a:r>
          <a:endParaRPr lang="en-US" sz="2500" kern="1200" dirty="0"/>
        </a:p>
      </dsp:txBody>
      <dsp:txXfrm>
        <a:off x="1946098" y="4194288"/>
        <a:ext cx="4491258" cy="168579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D3C2E8F-8B91-4D59-B68D-63D450E7B01A}">
      <dsp:nvSpPr>
        <dsp:cNvPr id="0" name=""/>
        <dsp:cNvSpPr/>
      </dsp:nvSpPr>
      <dsp:spPr>
        <a:xfrm>
          <a:off x="0" y="718"/>
          <a:ext cx="6513603" cy="168113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83BA484-BE91-4D74-A920-F130948150AB}">
      <dsp:nvSpPr>
        <dsp:cNvPr id="0" name=""/>
        <dsp:cNvSpPr/>
      </dsp:nvSpPr>
      <dsp:spPr>
        <a:xfrm>
          <a:off x="508544" y="378974"/>
          <a:ext cx="924626" cy="92462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79A9AE7-0ACB-456B-8247-A3D203B1BA7F}">
      <dsp:nvSpPr>
        <dsp:cNvPr id="0" name=""/>
        <dsp:cNvSpPr/>
      </dsp:nvSpPr>
      <dsp:spPr>
        <a:xfrm>
          <a:off x="1941716" y="718"/>
          <a:ext cx="4571887" cy="1681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921" tIns="177921" rIns="177921" bIns="177921" numCol="1" spcCol="1270" anchor="ctr" anchorCtr="0">
          <a:noAutofit/>
        </a:bodyPr>
        <a:lstStyle/>
        <a:p>
          <a:pPr marL="0" lvl="0" indent="0" algn="l" defTabSz="1111250">
            <a:lnSpc>
              <a:spcPct val="90000"/>
            </a:lnSpc>
            <a:spcBef>
              <a:spcPct val="0"/>
            </a:spcBef>
            <a:spcAft>
              <a:spcPct val="35000"/>
            </a:spcAft>
            <a:buNone/>
          </a:pPr>
          <a:r>
            <a:rPr lang="en-SG" sz="2500" kern="1200"/>
            <a:t>Training data from physical models / real instruments</a:t>
          </a:r>
          <a:endParaRPr lang="en-US" sz="2500" kern="1200"/>
        </a:p>
      </dsp:txBody>
      <dsp:txXfrm>
        <a:off x="1941716" y="718"/>
        <a:ext cx="4571887" cy="1681139"/>
      </dsp:txXfrm>
    </dsp:sp>
    <dsp:sp modelId="{421EAA51-4858-44F9-90F0-1DD3B24285F4}">
      <dsp:nvSpPr>
        <dsp:cNvPr id="0" name=""/>
        <dsp:cNvSpPr/>
      </dsp:nvSpPr>
      <dsp:spPr>
        <a:xfrm>
          <a:off x="0" y="2102143"/>
          <a:ext cx="6513603" cy="168113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7043D8C-27FE-47FA-9D34-61FCF4D1BB8F}">
      <dsp:nvSpPr>
        <dsp:cNvPr id="0" name=""/>
        <dsp:cNvSpPr/>
      </dsp:nvSpPr>
      <dsp:spPr>
        <a:xfrm>
          <a:off x="508544" y="2480399"/>
          <a:ext cx="924626" cy="92462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1AB6F6F-10EE-4E23-A5A5-7C583DBE50D2}">
      <dsp:nvSpPr>
        <dsp:cNvPr id="0" name=""/>
        <dsp:cNvSpPr/>
      </dsp:nvSpPr>
      <dsp:spPr>
        <a:xfrm>
          <a:off x="1941716" y="2102143"/>
          <a:ext cx="4571887" cy="1681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921" tIns="177921" rIns="177921" bIns="177921" numCol="1" spcCol="1270" anchor="ctr" anchorCtr="0">
          <a:noAutofit/>
        </a:bodyPr>
        <a:lstStyle/>
        <a:p>
          <a:pPr marL="0" lvl="0" indent="0" algn="l" defTabSz="1111250">
            <a:lnSpc>
              <a:spcPct val="90000"/>
            </a:lnSpc>
            <a:spcBef>
              <a:spcPct val="0"/>
            </a:spcBef>
            <a:spcAft>
              <a:spcPct val="35000"/>
            </a:spcAft>
            <a:buNone/>
          </a:pPr>
          <a:r>
            <a:rPr lang="en-SG" sz="2500" kern="1200" dirty="0"/>
            <a:t>Use of embeddings to interpolate instruments</a:t>
          </a:r>
          <a:endParaRPr lang="en-US" sz="2500" kern="1200" dirty="0"/>
        </a:p>
      </dsp:txBody>
      <dsp:txXfrm>
        <a:off x="1941716" y="2102143"/>
        <a:ext cx="4571887" cy="1681139"/>
      </dsp:txXfrm>
    </dsp:sp>
    <dsp:sp modelId="{23430501-1AB0-4ABD-A44F-4075C8A186C5}">
      <dsp:nvSpPr>
        <dsp:cNvPr id="0" name=""/>
        <dsp:cNvSpPr/>
      </dsp:nvSpPr>
      <dsp:spPr>
        <a:xfrm>
          <a:off x="0" y="4203567"/>
          <a:ext cx="6513603" cy="168113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E8529EC-95C7-4746-957E-A62D2A369155}">
      <dsp:nvSpPr>
        <dsp:cNvPr id="0" name=""/>
        <dsp:cNvSpPr/>
      </dsp:nvSpPr>
      <dsp:spPr>
        <a:xfrm>
          <a:off x="508544" y="4581824"/>
          <a:ext cx="924626" cy="92462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7D312FB-454C-4BE6-84F7-63D8B9D90F8C}">
      <dsp:nvSpPr>
        <dsp:cNvPr id="0" name=""/>
        <dsp:cNvSpPr/>
      </dsp:nvSpPr>
      <dsp:spPr>
        <a:xfrm>
          <a:off x="1941716" y="4203567"/>
          <a:ext cx="4571887" cy="1681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921" tIns="177921" rIns="177921" bIns="177921" numCol="1" spcCol="1270" anchor="ctr" anchorCtr="0">
          <a:noAutofit/>
        </a:bodyPr>
        <a:lstStyle/>
        <a:p>
          <a:pPr marL="0" lvl="0" indent="0" algn="l" defTabSz="1111250">
            <a:lnSpc>
              <a:spcPct val="90000"/>
            </a:lnSpc>
            <a:spcBef>
              <a:spcPct val="0"/>
            </a:spcBef>
            <a:spcAft>
              <a:spcPct val="35000"/>
            </a:spcAft>
            <a:buNone/>
          </a:pPr>
          <a:r>
            <a:rPr lang="en-SG" sz="2500" kern="1200"/>
            <a:t>Improve robustness of model</a:t>
          </a:r>
          <a:endParaRPr lang="en-US" sz="2500" kern="1200"/>
        </a:p>
      </dsp:txBody>
      <dsp:txXfrm>
        <a:off x="1941716" y="4203567"/>
        <a:ext cx="4571887" cy="1681139"/>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SG"/>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F2109B8-9D66-478A-AE59-C2A1BE2B6497}" type="datetimeFigureOut">
              <a:rPr lang="en-SG" smtClean="0"/>
              <a:t>9/8/2019</a:t>
            </a:fld>
            <a:endParaRPr lang="en-SG"/>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SG"/>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SG"/>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02E0579-EC66-4288-ABC9-97B72E4791D2}" type="slidenum">
              <a:rPr lang="en-SG" smtClean="0"/>
              <a:t>‹#›</a:t>
            </a:fld>
            <a:endParaRPr lang="en-SG"/>
          </a:p>
        </p:txBody>
      </p:sp>
    </p:spTree>
    <p:extLst>
      <p:ext uri="{BB962C8B-B14F-4D97-AF65-F5344CB8AC3E}">
        <p14:creationId xmlns:p14="http://schemas.microsoft.com/office/powerpoint/2010/main" val="5561335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What about pitch and instrument?</a:t>
            </a:r>
          </a:p>
          <a:p>
            <a:r>
              <a:rPr lang="en-SG" dirty="0"/>
              <a:t>Though not the focus of this work, we note that the units track the period of the pitch. No frequency selectivity was observed unlike volume. (show figure)</a:t>
            </a:r>
          </a:p>
          <a:p>
            <a:r>
              <a:rPr lang="en-SG" dirty="0"/>
              <a:t>For instrument the waveforms of the units are modified slightly.</a:t>
            </a:r>
          </a:p>
        </p:txBody>
      </p:sp>
      <p:sp>
        <p:nvSpPr>
          <p:cNvPr id="4" name="Slide Number Placeholder 3"/>
          <p:cNvSpPr>
            <a:spLocks noGrp="1"/>
          </p:cNvSpPr>
          <p:nvPr>
            <p:ph type="sldNum" sz="quarter" idx="5"/>
          </p:nvPr>
        </p:nvSpPr>
        <p:spPr/>
        <p:txBody>
          <a:bodyPr/>
          <a:lstStyle/>
          <a:p>
            <a:fld id="{B02E0579-EC66-4288-ABC9-97B72E4791D2}" type="slidenum">
              <a:rPr lang="en-SG" smtClean="0"/>
              <a:t>1</a:t>
            </a:fld>
            <a:endParaRPr lang="en-SG"/>
          </a:p>
        </p:txBody>
      </p:sp>
    </p:spTree>
    <p:extLst>
      <p:ext uri="{BB962C8B-B14F-4D97-AF65-F5344CB8AC3E}">
        <p14:creationId xmlns:p14="http://schemas.microsoft.com/office/powerpoint/2010/main" val="15959054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If we take two points at different volume level and zoom in (show the number of samples) then you’ll get the figures here.</a:t>
            </a:r>
          </a:p>
          <a:p>
            <a:r>
              <a:rPr lang="en-SG" dirty="0"/>
              <a:t>Each unit oscillate with an individual characteristic waveform</a:t>
            </a:r>
          </a:p>
          <a:p>
            <a:r>
              <a:rPr lang="en-SG" dirty="0"/>
              <a:t>Take the example of unit 10,39 and 40.</a:t>
            </a:r>
          </a:p>
          <a:p>
            <a:r>
              <a:rPr lang="en-SG" dirty="0"/>
              <a:t>Unit 10: shows activity at 0.7 but flat at 0.3</a:t>
            </a:r>
          </a:p>
          <a:p>
            <a:r>
              <a:rPr lang="en-SG" dirty="0"/>
              <a:t>Unit 39 &amp; 40: similar response curve at mid range, 39 activates at slightly higher volumes and has a wider range of sensitivity than 40</a:t>
            </a:r>
          </a:p>
          <a:p>
            <a:r>
              <a:rPr lang="en-SG" dirty="0"/>
              <a:t>40 is oscillating at 0.3 while 39 is flat, both are responding at 0.7 but 39 has a greater amplitude and more complex</a:t>
            </a:r>
          </a:p>
        </p:txBody>
      </p:sp>
      <p:sp>
        <p:nvSpPr>
          <p:cNvPr id="4" name="Slide Number Placeholder 3"/>
          <p:cNvSpPr>
            <a:spLocks noGrp="1"/>
          </p:cNvSpPr>
          <p:nvPr>
            <p:ph type="sldNum" sz="quarter" idx="5"/>
          </p:nvPr>
        </p:nvSpPr>
        <p:spPr/>
        <p:txBody>
          <a:bodyPr/>
          <a:lstStyle/>
          <a:p>
            <a:fld id="{B02E0579-EC66-4288-ABC9-97B72E4791D2}" type="slidenum">
              <a:rPr lang="en-SG" smtClean="0"/>
              <a:t>11</a:t>
            </a:fld>
            <a:endParaRPr lang="en-SG"/>
          </a:p>
        </p:txBody>
      </p:sp>
    </p:spTree>
    <p:extLst>
      <p:ext uri="{BB962C8B-B14F-4D97-AF65-F5344CB8AC3E}">
        <p14:creationId xmlns:p14="http://schemas.microsoft.com/office/powerpoint/2010/main" val="31321801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FFFFFF"/>
                </a:solidFill>
              </a:rPr>
              <a:t>The further characterize the complexity of the hidden unit signal, we quantify using the equation (explain eq)</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FFFFFF"/>
                </a:solidFill>
              </a:rPr>
              <a:t>&lt;Explain the </a:t>
            </a:r>
            <a:r>
              <a:rPr lang="en-US" sz="1200" dirty="0" err="1">
                <a:solidFill>
                  <a:srgbClr val="FFFFFF"/>
                </a:solidFill>
              </a:rPr>
              <a:t>algo</a:t>
            </a:r>
            <a:r>
              <a:rPr lang="en-US" sz="1200" dirty="0">
                <a:solidFill>
                  <a:srgbClr val="FFFFFF"/>
                </a:solidFill>
              </a:rPr>
              <a:t> simply&gt;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FFFFFF"/>
                </a:solidFill>
              </a:rPr>
              <a:t>Each unit has a characteristic response curve – about half respond at high volumes, significant number at mid range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FFFFFF"/>
                </a:solidFill>
              </a:rPr>
              <a:t>Some special cases – bimodal (14,23), low end (22,37)</a:t>
            </a:r>
          </a:p>
          <a:p>
            <a:endParaRPr lang="en-SG" dirty="0"/>
          </a:p>
        </p:txBody>
      </p:sp>
      <p:sp>
        <p:nvSpPr>
          <p:cNvPr id="4" name="Slide Number Placeholder 3"/>
          <p:cNvSpPr>
            <a:spLocks noGrp="1"/>
          </p:cNvSpPr>
          <p:nvPr>
            <p:ph type="sldNum" sz="quarter" idx="5"/>
          </p:nvPr>
        </p:nvSpPr>
        <p:spPr/>
        <p:txBody>
          <a:bodyPr/>
          <a:lstStyle/>
          <a:p>
            <a:fld id="{B02E0579-EC66-4288-ABC9-97B72E4791D2}" type="slidenum">
              <a:rPr lang="en-SG" smtClean="0"/>
              <a:t>12</a:t>
            </a:fld>
            <a:endParaRPr lang="en-SG"/>
          </a:p>
        </p:txBody>
      </p:sp>
    </p:spTree>
    <p:extLst>
      <p:ext uri="{BB962C8B-B14F-4D97-AF65-F5344CB8AC3E}">
        <p14:creationId xmlns:p14="http://schemas.microsoft.com/office/powerpoint/2010/main" val="16396423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What about pitch and instrument?</a:t>
            </a:r>
          </a:p>
          <a:p>
            <a:r>
              <a:rPr lang="en-SG" dirty="0"/>
              <a:t>Though not the focus of this work, we note that the units track the period of the pitch. No frequency selectivity was observed unlike volume. (show figure)</a:t>
            </a:r>
          </a:p>
          <a:p>
            <a:r>
              <a:rPr lang="en-SG" dirty="0"/>
              <a:t>For instrument the waveforms of the units are modified slightly.</a:t>
            </a:r>
          </a:p>
        </p:txBody>
      </p:sp>
      <p:sp>
        <p:nvSpPr>
          <p:cNvPr id="4" name="Slide Number Placeholder 3"/>
          <p:cNvSpPr>
            <a:spLocks noGrp="1"/>
          </p:cNvSpPr>
          <p:nvPr>
            <p:ph type="sldNum" sz="quarter" idx="5"/>
          </p:nvPr>
        </p:nvSpPr>
        <p:spPr/>
        <p:txBody>
          <a:bodyPr/>
          <a:lstStyle/>
          <a:p>
            <a:fld id="{B02E0579-EC66-4288-ABC9-97B72E4791D2}" type="slidenum">
              <a:rPr lang="en-SG" smtClean="0"/>
              <a:t>13</a:t>
            </a:fld>
            <a:endParaRPr lang="en-SG"/>
          </a:p>
        </p:txBody>
      </p:sp>
    </p:spTree>
    <p:extLst>
      <p:ext uri="{BB962C8B-B14F-4D97-AF65-F5344CB8AC3E}">
        <p14:creationId xmlns:p14="http://schemas.microsoft.com/office/powerpoint/2010/main" val="15959054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What about pitch and instrument?</a:t>
            </a:r>
          </a:p>
          <a:p>
            <a:r>
              <a:rPr lang="en-SG" dirty="0"/>
              <a:t>Though not the focus of this work, we note that the units track the period of the pitch. No frequency selectivity was observed unlike volume. (show figure)</a:t>
            </a:r>
          </a:p>
          <a:p>
            <a:r>
              <a:rPr lang="en-SG" dirty="0"/>
              <a:t>For instrument the waveforms of the units are modified slightly.</a:t>
            </a:r>
          </a:p>
        </p:txBody>
      </p:sp>
      <p:sp>
        <p:nvSpPr>
          <p:cNvPr id="4" name="Slide Number Placeholder 3"/>
          <p:cNvSpPr>
            <a:spLocks noGrp="1"/>
          </p:cNvSpPr>
          <p:nvPr>
            <p:ph type="sldNum" sz="quarter" idx="5"/>
          </p:nvPr>
        </p:nvSpPr>
        <p:spPr/>
        <p:txBody>
          <a:bodyPr/>
          <a:lstStyle/>
          <a:p>
            <a:fld id="{B02E0579-EC66-4288-ABC9-97B72E4791D2}" type="slidenum">
              <a:rPr lang="en-SG" smtClean="0"/>
              <a:t>14</a:t>
            </a:fld>
            <a:endParaRPr lang="en-SG"/>
          </a:p>
        </p:txBody>
      </p:sp>
    </p:spTree>
    <p:extLst>
      <p:ext uri="{BB962C8B-B14F-4D97-AF65-F5344CB8AC3E}">
        <p14:creationId xmlns:p14="http://schemas.microsoft.com/office/powerpoint/2010/main" val="38582878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Step the volume up, maintain for a period of time then drop the volume back to zero – attack and decay transients form</a:t>
            </a:r>
          </a:p>
          <a:p>
            <a:r>
              <a:rPr lang="en-SG" dirty="0"/>
              <a:t>Selectivity patterns similar to the ones shown previously still observed (mention 10,39,40 again)</a:t>
            </a:r>
          </a:p>
          <a:p>
            <a:r>
              <a:rPr lang="en-SG" dirty="0"/>
              <a:t>Interesting asymmetric pattern the hidden unit responses between the attack and decay portions. Several unit immediately switch off (tracking the volume parameter instead of the actual amplitude of the output signal). E.g. 10,13,20,25</a:t>
            </a:r>
          </a:p>
          <a:p>
            <a:r>
              <a:rPr lang="en-SG" dirty="0"/>
              <a:t>Unfortunately we do not have a concrete explanation for this disparity yet, warrants further investigation. What is breaking the symmetry? </a:t>
            </a:r>
          </a:p>
          <a:p>
            <a:endParaRPr lang="en-SG" dirty="0"/>
          </a:p>
        </p:txBody>
      </p:sp>
      <p:sp>
        <p:nvSpPr>
          <p:cNvPr id="4" name="Slide Number Placeholder 3"/>
          <p:cNvSpPr>
            <a:spLocks noGrp="1"/>
          </p:cNvSpPr>
          <p:nvPr>
            <p:ph type="sldNum" sz="quarter" idx="5"/>
          </p:nvPr>
        </p:nvSpPr>
        <p:spPr/>
        <p:txBody>
          <a:bodyPr/>
          <a:lstStyle/>
          <a:p>
            <a:fld id="{B02E0579-EC66-4288-ABC9-97B72E4791D2}" type="slidenum">
              <a:rPr lang="en-SG" smtClean="0"/>
              <a:t>15</a:t>
            </a:fld>
            <a:endParaRPr lang="en-SG"/>
          </a:p>
        </p:txBody>
      </p:sp>
    </p:spTree>
    <p:extLst>
      <p:ext uri="{BB962C8B-B14F-4D97-AF65-F5344CB8AC3E}">
        <p14:creationId xmlns:p14="http://schemas.microsoft.com/office/powerpoint/2010/main" val="26055331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I would like to end off with a note on the future direction of this project…</a:t>
            </a:r>
          </a:p>
          <a:p>
            <a:pPr marL="228600" indent="-228600">
              <a:buAutoNum type="arabicPeriod"/>
            </a:pPr>
            <a:r>
              <a:rPr lang="en-SG" dirty="0"/>
              <a:t>Train on more complex, noisy signals -&gt; immediate step physical models (has the advantage of in built parameters for us to use) -&gt; want to eventually move to real instrument data for a richer sound</a:t>
            </a:r>
          </a:p>
          <a:p>
            <a:pPr marL="228600" indent="-228600">
              <a:buAutoNum type="arabicPeriod"/>
            </a:pPr>
            <a:r>
              <a:rPr lang="en-SG" dirty="0"/>
              <a:t>Want to increase the number of instruments beyond 2. To navigate the timbre space in a principled manner we take inspiration from prior work in timbre spaces and Google’s Magenta group with </a:t>
            </a:r>
            <a:r>
              <a:rPr lang="en-SG" dirty="0" err="1"/>
              <a:t>nsynth</a:t>
            </a:r>
            <a:r>
              <a:rPr lang="en-SG" dirty="0"/>
              <a:t> and learn an embedding. Use this to condition the model</a:t>
            </a:r>
          </a:p>
          <a:p>
            <a:pPr marL="228600" indent="-228600">
              <a:buAutoNum type="arabicPeriod"/>
            </a:pPr>
            <a:r>
              <a:rPr lang="en-SG" dirty="0"/>
              <a:t>Improve general robustness -&gt; may need to increase size, find alternative architectures</a:t>
            </a:r>
          </a:p>
        </p:txBody>
      </p:sp>
      <p:sp>
        <p:nvSpPr>
          <p:cNvPr id="4" name="Slide Number Placeholder 3"/>
          <p:cNvSpPr>
            <a:spLocks noGrp="1"/>
          </p:cNvSpPr>
          <p:nvPr>
            <p:ph type="sldNum" sz="quarter" idx="5"/>
          </p:nvPr>
        </p:nvSpPr>
        <p:spPr/>
        <p:txBody>
          <a:bodyPr/>
          <a:lstStyle/>
          <a:p>
            <a:fld id="{B02E0579-EC66-4288-ABC9-97B72E4791D2}" type="slidenum">
              <a:rPr lang="en-SG" smtClean="0"/>
              <a:t>16</a:t>
            </a:fld>
            <a:endParaRPr lang="en-SG"/>
          </a:p>
        </p:txBody>
      </p:sp>
    </p:spTree>
    <p:extLst>
      <p:ext uri="{BB962C8B-B14F-4D97-AF65-F5344CB8AC3E}">
        <p14:creationId xmlns:p14="http://schemas.microsoft.com/office/powerpoint/2010/main" val="2814392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a:p>
            <a:endParaRPr lang="en-SG" dirty="0"/>
          </a:p>
        </p:txBody>
      </p:sp>
      <p:sp>
        <p:nvSpPr>
          <p:cNvPr id="4" name="Slide Number Placeholder 3"/>
          <p:cNvSpPr>
            <a:spLocks noGrp="1"/>
          </p:cNvSpPr>
          <p:nvPr>
            <p:ph type="sldNum" sz="quarter" idx="5"/>
          </p:nvPr>
        </p:nvSpPr>
        <p:spPr/>
        <p:txBody>
          <a:bodyPr/>
          <a:lstStyle/>
          <a:p>
            <a:fld id="{B02E0579-EC66-4288-ABC9-97B72E4791D2}" type="slidenum">
              <a:rPr lang="en-SG" smtClean="0"/>
              <a:t>17</a:t>
            </a:fld>
            <a:endParaRPr lang="en-SG"/>
          </a:p>
        </p:txBody>
      </p:sp>
    </p:spTree>
    <p:extLst>
      <p:ext uri="{BB962C8B-B14F-4D97-AF65-F5344CB8AC3E}">
        <p14:creationId xmlns:p14="http://schemas.microsoft.com/office/powerpoint/2010/main" val="28719649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036070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Intro – </a:t>
            </a:r>
          </a:p>
          <a:p>
            <a:r>
              <a:rPr lang="en-SG" dirty="0"/>
              <a:t>Model predicts the next audio sample based on the current sample and conditional parameters</a:t>
            </a:r>
          </a:p>
          <a:p>
            <a:r>
              <a:rPr lang="en-SG" dirty="0"/>
              <a:t>Conditional parameters are used to direct and control the audio output</a:t>
            </a:r>
          </a:p>
          <a:p>
            <a:pPr marL="0" marR="0" lvl="0" indent="0" algn="l" defTabSz="914400" rtl="0" eaLnBrk="1" fontAlgn="auto" latinLnBrk="0" hangingPunct="1">
              <a:lnSpc>
                <a:spcPct val="100000"/>
              </a:lnSpc>
              <a:spcBef>
                <a:spcPts val="0"/>
              </a:spcBef>
              <a:spcAft>
                <a:spcPts val="0"/>
              </a:spcAft>
              <a:buClrTx/>
              <a:buSzTx/>
              <a:buFontTx/>
              <a:buNone/>
              <a:tabLst/>
              <a:defRPr/>
            </a:pPr>
            <a:r>
              <a:rPr lang="en-SG" dirty="0"/>
              <a:t>In this particular model we define volume, pitch and instrument as these control parameters.</a:t>
            </a:r>
          </a:p>
          <a:p>
            <a:pPr marL="0" marR="0" lvl="0" indent="0" algn="l" defTabSz="914400" rtl="0" eaLnBrk="1" fontAlgn="auto" latinLnBrk="0" hangingPunct="1">
              <a:lnSpc>
                <a:spcPct val="100000"/>
              </a:lnSpc>
              <a:spcBef>
                <a:spcPts val="0"/>
              </a:spcBef>
              <a:spcAft>
                <a:spcPts val="0"/>
              </a:spcAft>
              <a:buClrTx/>
              <a:buSzTx/>
              <a:buFontTx/>
              <a:buNone/>
              <a:tabLst/>
              <a:defRPr/>
            </a:pPr>
            <a:r>
              <a:rPr lang="en-SG" dirty="0"/>
              <a:t>Volume as a proxy for breath pressure in wind instruments, pitch spanning 1 octave, 2 instruments with different harmonic structure</a:t>
            </a:r>
          </a:p>
          <a:p>
            <a:r>
              <a:rPr lang="en-SG" dirty="0"/>
              <a:t>Following up from previous work, we set out to do 2 things: model transient properties, and visualize hidden units of the RNN</a:t>
            </a:r>
          </a:p>
          <a:p>
            <a:endParaRPr lang="en-SG" dirty="0"/>
          </a:p>
        </p:txBody>
      </p:sp>
      <p:sp>
        <p:nvSpPr>
          <p:cNvPr id="4" name="Slide Number Placeholder 3"/>
          <p:cNvSpPr>
            <a:spLocks noGrp="1"/>
          </p:cNvSpPr>
          <p:nvPr>
            <p:ph type="sldNum" sz="quarter" idx="5"/>
          </p:nvPr>
        </p:nvSpPr>
        <p:spPr/>
        <p:txBody>
          <a:bodyPr/>
          <a:lstStyle/>
          <a:p>
            <a:fld id="{B02E0579-EC66-4288-ABC9-97B72E4791D2}" type="slidenum">
              <a:rPr lang="en-SG" smtClean="0"/>
              <a:t>2</a:t>
            </a:fld>
            <a:endParaRPr lang="en-SG"/>
          </a:p>
        </p:txBody>
      </p:sp>
    </p:spTree>
    <p:extLst>
      <p:ext uri="{BB962C8B-B14F-4D97-AF65-F5344CB8AC3E}">
        <p14:creationId xmlns:p14="http://schemas.microsoft.com/office/powerpoint/2010/main" val="14135920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 action="ppaction://noaction"/>
              </a:rPr>
              <a:t>https://lyrebird.ai</a:t>
            </a:r>
            <a:endParaRPr lang="en-US" dirty="0"/>
          </a:p>
        </p:txBody>
      </p:sp>
      <p:sp>
        <p:nvSpPr>
          <p:cNvPr id="4" name="Slide Number Placeholder 3"/>
          <p:cNvSpPr>
            <a:spLocks noGrp="1"/>
          </p:cNvSpPr>
          <p:nvPr>
            <p:ph type="sldNum" sz="quarter" idx="10"/>
          </p:nvPr>
        </p:nvSpPr>
        <p:spPr/>
        <p:txBody>
          <a:bodyPr/>
          <a:lstStyle/>
          <a:p>
            <a:pPr>
              <a:defRPr/>
            </a:pPr>
            <a:fld id="{22A23EAF-9E83-42DB-B719-13978E104B16}" type="slidenum">
              <a:rPr lang="en-US" smtClean="0"/>
              <a:pPr>
                <a:defRPr/>
              </a:pPr>
              <a:t>3</a:t>
            </a:fld>
            <a:endParaRPr lang="en-US"/>
          </a:p>
        </p:txBody>
      </p:sp>
    </p:spTree>
    <p:extLst>
      <p:ext uri="{BB962C8B-B14F-4D97-AF65-F5344CB8AC3E}">
        <p14:creationId xmlns:p14="http://schemas.microsoft.com/office/powerpoint/2010/main" val="10660103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Input layer?</a:t>
            </a:r>
          </a:p>
          <a:p>
            <a:r>
              <a:rPr lang="en-US" dirty="0"/>
              <a:t>Output layer?</a:t>
            </a:r>
          </a:p>
          <a:p>
            <a:endParaRPr lang="en-US" dirty="0"/>
          </a:p>
        </p:txBody>
      </p:sp>
      <p:sp>
        <p:nvSpPr>
          <p:cNvPr id="4" name="Slide Number Placeholder 3"/>
          <p:cNvSpPr>
            <a:spLocks noGrp="1"/>
          </p:cNvSpPr>
          <p:nvPr>
            <p:ph type="sldNum" sz="quarter" idx="10"/>
          </p:nvPr>
        </p:nvSpPr>
        <p:spPr/>
        <p:txBody>
          <a:bodyPr/>
          <a:lstStyle/>
          <a:p>
            <a:pPr>
              <a:defRPr/>
            </a:pPr>
            <a:fld id="{22A23EAF-9E83-42DB-B719-13978E104B16}" type="slidenum">
              <a:rPr lang="en-US" smtClean="0"/>
              <a:pPr>
                <a:defRPr/>
              </a:pPr>
              <a:t>4</a:t>
            </a:fld>
            <a:endParaRPr lang="en-US"/>
          </a:p>
        </p:txBody>
      </p:sp>
    </p:spTree>
    <p:extLst>
      <p:ext uri="{BB962C8B-B14F-4D97-AF65-F5344CB8AC3E}">
        <p14:creationId xmlns:p14="http://schemas.microsoft.com/office/powerpoint/2010/main" val="38145961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No drift with conditional input</a:t>
            </a:r>
          </a:p>
        </p:txBody>
      </p:sp>
      <p:sp>
        <p:nvSpPr>
          <p:cNvPr id="4" name="Slide Number Placeholder 3"/>
          <p:cNvSpPr>
            <a:spLocks noGrp="1"/>
          </p:cNvSpPr>
          <p:nvPr>
            <p:ph type="sldNum" sz="quarter" idx="5"/>
          </p:nvPr>
        </p:nvSpPr>
        <p:spPr/>
        <p:txBody>
          <a:bodyPr/>
          <a:lstStyle/>
          <a:p>
            <a:fld id="{B02E0579-EC66-4288-ABC9-97B72E4791D2}" type="slidenum">
              <a:rPr lang="en-SG" smtClean="0"/>
              <a:t>6</a:t>
            </a:fld>
            <a:endParaRPr lang="en-SG"/>
          </a:p>
        </p:txBody>
      </p:sp>
    </p:spTree>
    <p:extLst>
      <p:ext uri="{BB962C8B-B14F-4D97-AF65-F5344CB8AC3E}">
        <p14:creationId xmlns:p14="http://schemas.microsoft.com/office/powerpoint/2010/main" val="15959054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Transients can be fairly complex, made up of high amplitude non-periodic waveforms in real instruments</a:t>
            </a:r>
          </a:p>
          <a:p>
            <a:pPr marL="0" marR="0" lvl="0" indent="0" algn="l" defTabSz="914400" rtl="0" eaLnBrk="1" fontAlgn="auto" latinLnBrk="0" hangingPunct="1">
              <a:lnSpc>
                <a:spcPct val="100000"/>
              </a:lnSpc>
              <a:spcBef>
                <a:spcPts val="0"/>
              </a:spcBef>
              <a:spcAft>
                <a:spcPts val="0"/>
              </a:spcAft>
              <a:buClrTx/>
              <a:buSzTx/>
              <a:buFontTx/>
              <a:buNone/>
              <a:tabLst/>
              <a:defRPr/>
            </a:pPr>
            <a:r>
              <a:rPr lang="en-SG" sz="1200" kern="1200" dirty="0">
                <a:solidFill>
                  <a:schemeClr val="tx1"/>
                </a:solidFill>
                <a:effectLst/>
                <a:latin typeface="+mn-lt"/>
                <a:ea typeface="+mn-ea"/>
                <a:cs typeface="+mn-cs"/>
              </a:rPr>
              <a:t>(show training data, explain through examples)</a:t>
            </a:r>
          </a:p>
          <a:p>
            <a:pPr marL="0" marR="0" lvl="0" indent="0" algn="l" defTabSz="914400" rtl="0" eaLnBrk="1" fontAlgn="auto" latinLnBrk="0" hangingPunct="1">
              <a:lnSpc>
                <a:spcPct val="100000"/>
              </a:lnSpc>
              <a:spcBef>
                <a:spcPts val="0"/>
              </a:spcBef>
              <a:spcAft>
                <a:spcPts val="0"/>
              </a:spcAft>
              <a:buClrTx/>
              <a:buSzTx/>
              <a:buFontTx/>
              <a:buNone/>
              <a:tabLst/>
              <a:defRPr/>
            </a:pPr>
            <a:r>
              <a:rPr lang="en-SG" sz="1200" kern="1200" dirty="0">
                <a:solidFill>
                  <a:schemeClr val="tx1"/>
                </a:solidFill>
                <a:effectLst/>
                <a:latin typeface="+mn-lt"/>
                <a:ea typeface="+mn-ea"/>
                <a:cs typeface="+mn-cs"/>
              </a:rPr>
              <a:t>Transients consist of an attack and decay</a:t>
            </a:r>
          </a:p>
          <a:p>
            <a:pPr marL="0" marR="0" lvl="0" indent="0" algn="l" defTabSz="914400" rtl="0" eaLnBrk="1" fontAlgn="auto" latinLnBrk="0" hangingPunct="1">
              <a:lnSpc>
                <a:spcPct val="100000"/>
              </a:lnSpc>
              <a:spcBef>
                <a:spcPts val="0"/>
              </a:spcBef>
              <a:spcAft>
                <a:spcPts val="0"/>
              </a:spcAft>
              <a:buClrTx/>
              <a:buSzTx/>
              <a:buFontTx/>
              <a:buNone/>
              <a:tabLst/>
              <a:defRPr/>
            </a:pPr>
            <a:r>
              <a:rPr lang="en-SG" sz="1200" kern="1200" dirty="0">
                <a:solidFill>
                  <a:schemeClr val="tx1"/>
                </a:solidFill>
                <a:effectLst/>
                <a:latin typeface="+mn-lt"/>
                <a:ea typeface="+mn-ea"/>
                <a:cs typeface="+mn-cs"/>
              </a:rPr>
              <a:t>&lt;Explain differences in </a:t>
            </a:r>
            <a:r>
              <a:rPr lang="en-SG" sz="1200" kern="1200" dirty="0" err="1">
                <a:solidFill>
                  <a:schemeClr val="tx1"/>
                </a:solidFill>
                <a:effectLst/>
                <a:latin typeface="+mn-lt"/>
                <a:ea typeface="+mn-ea"/>
                <a:cs typeface="+mn-cs"/>
              </a:rPr>
              <a:t>syntheven</a:t>
            </a:r>
            <a:r>
              <a:rPr lang="en-SG" sz="1200" kern="1200" dirty="0">
                <a:solidFill>
                  <a:schemeClr val="tx1"/>
                </a:solidFill>
                <a:effectLst/>
                <a:latin typeface="+mn-lt"/>
                <a:ea typeface="+mn-ea"/>
                <a:cs typeface="+mn-cs"/>
              </a:rPr>
              <a:t> and </a:t>
            </a:r>
            <a:r>
              <a:rPr lang="en-SG" sz="1200" kern="1200" dirty="0" err="1">
                <a:solidFill>
                  <a:schemeClr val="tx1"/>
                </a:solidFill>
                <a:effectLst/>
                <a:latin typeface="+mn-lt"/>
                <a:ea typeface="+mn-ea"/>
                <a:cs typeface="+mn-cs"/>
              </a:rPr>
              <a:t>synthodd</a:t>
            </a:r>
            <a:r>
              <a:rPr lang="en-SG" sz="1200" kern="1200" dirty="0">
                <a:solidFill>
                  <a:schemeClr val="tx1"/>
                </a:solidFill>
                <a:effectLst/>
                <a:latin typeface="+mn-lt"/>
                <a:ea typeface="+mn-ea"/>
                <a:cs typeface="+mn-cs"/>
              </a:rPr>
              <a:t>&gt;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SG"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SG" sz="1200" kern="1200" dirty="0">
                <a:solidFill>
                  <a:schemeClr val="tx1"/>
                </a:solidFill>
                <a:effectLst/>
                <a:latin typeface="+mn-lt"/>
                <a:ea typeface="+mn-ea"/>
                <a:cs typeface="+mn-cs"/>
              </a:rPr>
              <a:t>It is an important audio property since it is a big element of what characterises a sound in terms of its timbre</a:t>
            </a:r>
          </a:p>
          <a:p>
            <a:endParaRPr lang="en-SG" dirty="0"/>
          </a:p>
          <a:p>
            <a:endParaRPr lang="en-SG" dirty="0"/>
          </a:p>
        </p:txBody>
      </p:sp>
      <p:sp>
        <p:nvSpPr>
          <p:cNvPr id="4" name="Slide Number Placeholder 3"/>
          <p:cNvSpPr>
            <a:spLocks noGrp="1"/>
          </p:cNvSpPr>
          <p:nvPr>
            <p:ph type="sldNum" sz="quarter" idx="5"/>
          </p:nvPr>
        </p:nvSpPr>
        <p:spPr/>
        <p:txBody>
          <a:bodyPr/>
          <a:lstStyle/>
          <a:p>
            <a:fld id="{B02E0579-EC66-4288-ABC9-97B72E4791D2}" type="slidenum">
              <a:rPr lang="en-SG" smtClean="0"/>
              <a:t>7</a:t>
            </a:fld>
            <a:endParaRPr lang="en-SG"/>
          </a:p>
        </p:txBody>
      </p:sp>
    </p:spTree>
    <p:extLst>
      <p:ext uri="{BB962C8B-B14F-4D97-AF65-F5344CB8AC3E}">
        <p14:creationId xmlns:p14="http://schemas.microsoft.com/office/powerpoint/2010/main" val="28719649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Transients have been somewhat overlooked (or not the focus) of previous learning models using deep learning</a:t>
            </a:r>
          </a:p>
          <a:p>
            <a:r>
              <a:rPr lang="en-SG" dirty="0"/>
              <a:t>But they are interesting from a modelling perspective because of....</a:t>
            </a:r>
          </a:p>
        </p:txBody>
      </p:sp>
      <p:sp>
        <p:nvSpPr>
          <p:cNvPr id="4" name="Slide Number Placeholder 3"/>
          <p:cNvSpPr>
            <a:spLocks noGrp="1"/>
          </p:cNvSpPr>
          <p:nvPr>
            <p:ph type="sldNum" sz="quarter" idx="5"/>
          </p:nvPr>
        </p:nvSpPr>
        <p:spPr/>
        <p:txBody>
          <a:bodyPr/>
          <a:lstStyle/>
          <a:p>
            <a:fld id="{B02E0579-EC66-4288-ABC9-97B72E4791D2}" type="slidenum">
              <a:rPr lang="en-SG" smtClean="0"/>
              <a:t>8</a:t>
            </a:fld>
            <a:endParaRPr lang="en-SG"/>
          </a:p>
        </p:txBody>
      </p:sp>
    </p:spTree>
    <p:extLst>
      <p:ext uri="{BB962C8B-B14F-4D97-AF65-F5344CB8AC3E}">
        <p14:creationId xmlns:p14="http://schemas.microsoft.com/office/powerpoint/2010/main" val="38268571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Here are some of the synthesis results showing the output of our model</a:t>
            </a:r>
          </a:p>
          <a:p>
            <a:r>
              <a:rPr lang="en-SG" dirty="0"/>
              <a:t>Specifically we show he that the model responds to the onset of the volume parameter (orange line) -&gt; transient forms</a:t>
            </a:r>
          </a:p>
          <a:p>
            <a:r>
              <a:rPr lang="en-SG" dirty="0"/>
              <a:t>Also behave as expected for pitch and instrument.</a:t>
            </a:r>
          </a:p>
          <a:p>
            <a:r>
              <a:rPr lang="en-SG" dirty="0"/>
              <a:t>Whereas the system works in principle in responding to control parameters and interpolation, it is not fully robust against all parameter combinations.</a:t>
            </a:r>
          </a:p>
          <a:p>
            <a:r>
              <a:rPr lang="en-SG" dirty="0"/>
              <a:t>Some parameter values fail to generate a signal. For example at the extremes of 0.5 for instrument. </a:t>
            </a:r>
          </a:p>
        </p:txBody>
      </p:sp>
      <p:sp>
        <p:nvSpPr>
          <p:cNvPr id="4" name="Slide Number Placeholder 3"/>
          <p:cNvSpPr>
            <a:spLocks noGrp="1"/>
          </p:cNvSpPr>
          <p:nvPr>
            <p:ph type="sldNum" sz="quarter" idx="5"/>
          </p:nvPr>
        </p:nvSpPr>
        <p:spPr/>
        <p:txBody>
          <a:bodyPr/>
          <a:lstStyle/>
          <a:p>
            <a:fld id="{B02E0579-EC66-4288-ABC9-97B72E4791D2}" type="slidenum">
              <a:rPr lang="en-SG" smtClean="0"/>
              <a:t>9</a:t>
            </a:fld>
            <a:endParaRPr lang="en-SG"/>
          </a:p>
        </p:txBody>
      </p:sp>
    </p:spTree>
    <p:extLst>
      <p:ext uri="{BB962C8B-B14F-4D97-AF65-F5344CB8AC3E}">
        <p14:creationId xmlns:p14="http://schemas.microsoft.com/office/powerpoint/2010/main" val="9089928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dirty="0">
                <a:solidFill>
                  <a:srgbClr val="FFFFFF"/>
                </a:solidFill>
              </a:rPr>
              <a:t>1)</a:t>
            </a:r>
            <a:r>
              <a:rPr lang="en-SG" sz="1200" baseline="0" dirty="0">
                <a:solidFill>
                  <a:srgbClr val="FFFFFF"/>
                </a:solidFill>
              </a:rPr>
              <a:t> Almost all units oscilate at the frequency of the pitch</a:t>
            </a:r>
            <a:endParaRPr lang="en-SG" sz="1200" dirty="0">
              <a:solidFill>
                <a:srgbClr val="FFFFFF"/>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SG" sz="1200" dirty="0">
              <a:solidFill>
                <a:srgbClr val="FFFFFF"/>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SG" sz="1200" dirty="0">
                <a:solidFill>
                  <a:srgbClr val="FFFFFF"/>
                </a:solidFill>
              </a:rPr>
              <a:t>Visualize the activation values of the hidden units in each layer of the RNN as a response to changing volume.</a:t>
            </a:r>
          </a:p>
          <a:p>
            <a:pPr marL="0" marR="0" lvl="0" indent="0" algn="l" defTabSz="914400" rtl="0" eaLnBrk="1" fontAlgn="auto" latinLnBrk="0" hangingPunct="1">
              <a:lnSpc>
                <a:spcPct val="100000"/>
              </a:lnSpc>
              <a:spcBef>
                <a:spcPts val="0"/>
              </a:spcBef>
              <a:spcAft>
                <a:spcPts val="0"/>
              </a:spcAft>
              <a:buClrTx/>
              <a:buSzTx/>
              <a:buFontTx/>
              <a:buNone/>
              <a:tabLst/>
              <a:defRPr/>
            </a:pPr>
            <a:r>
              <a:rPr lang="en-SG" sz="1200" dirty="0">
                <a:solidFill>
                  <a:srgbClr val="FFFFFF"/>
                </a:solidFill>
              </a:rPr>
              <a:t>Layer 1 mostly tracks the volume parameter directly, the amplitudes correlate with the  volume – volume increase amplitudes gets bigger</a:t>
            </a:r>
          </a:p>
          <a:p>
            <a:pPr marL="0" marR="0" lvl="0" indent="0" algn="l" defTabSz="914400" rtl="0" eaLnBrk="1" fontAlgn="auto" latinLnBrk="0" hangingPunct="1">
              <a:lnSpc>
                <a:spcPct val="100000"/>
              </a:lnSpc>
              <a:spcBef>
                <a:spcPts val="0"/>
              </a:spcBef>
              <a:spcAft>
                <a:spcPts val="0"/>
              </a:spcAft>
              <a:buClrTx/>
              <a:buSzTx/>
              <a:buFontTx/>
              <a:buNone/>
              <a:tabLst/>
              <a:defRPr/>
            </a:pPr>
            <a:r>
              <a:rPr lang="en-SG" sz="1200" dirty="0">
                <a:solidFill>
                  <a:srgbClr val="FFFFFF"/>
                </a:solidFill>
              </a:rPr>
              <a:t>The deeper layers units show greater differentiation from other units with a more unique response curve - (‘specialization’).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SG" sz="1200" dirty="0">
                <a:solidFill>
                  <a:srgbClr val="FFFFFF"/>
                </a:solidFill>
              </a:rPr>
              <a:t>Layer 4 shows volume selectivity for different units</a:t>
            </a:r>
          </a:p>
          <a:p>
            <a:pPr marL="0" marR="0" lvl="0" indent="0" algn="l" defTabSz="914400" rtl="0" eaLnBrk="1" fontAlgn="auto" latinLnBrk="0" hangingPunct="1">
              <a:lnSpc>
                <a:spcPct val="100000"/>
              </a:lnSpc>
              <a:spcBef>
                <a:spcPts val="0"/>
              </a:spcBef>
              <a:spcAft>
                <a:spcPts val="0"/>
              </a:spcAft>
              <a:buClrTx/>
              <a:buSzTx/>
              <a:buFontTx/>
              <a:buNone/>
              <a:tabLst/>
              <a:defRPr/>
            </a:pPr>
            <a:r>
              <a:rPr lang="en-SG" sz="1200" dirty="0">
                <a:solidFill>
                  <a:srgbClr val="FFFFFF"/>
                </a:solidFill>
              </a:rPr>
              <a:t>Not only that but the signal complexity also encodes the volume. -&gt; seen in the black vs grey portions -&gt; will elaborate later</a:t>
            </a:r>
          </a:p>
          <a:p>
            <a:pPr marL="0" marR="0" lvl="0" indent="0" algn="l" defTabSz="914400" rtl="0" eaLnBrk="1" fontAlgn="auto" latinLnBrk="0" hangingPunct="1">
              <a:lnSpc>
                <a:spcPct val="100000"/>
              </a:lnSpc>
              <a:spcBef>
                <a:spcPts val="0"/>
              </a:spcBef>
              <a:spcAft>
                <a:spcPts val="0"/>
              </a:spcAft>
              <a:buClrTx/>
              <a:buSzTx/>
              <a:buFontTx/>
              <a:buNone/>
              <a:tabLst/>
              <a:defRPr/>
            </a:pPr>
            <a:r>
              <a:rPr lang="en-SG" sz="1200" dirty="0">
                <a:solidFill>
                  <a:srgbClr val="FFFFFF"/>
                </a:solidFill>
              </a:rPr>
              <a:t>There large overlaps in certain regions (‘redundancy’?)</a:t>
            </a:r>
            <a:endParaRPr lang="en-US" sz="1200" dirty="0">
              <a:solidFill>
                <a:srgbClr val="FFFFFF"/>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SG" sz="1200" dirty="0">
              <a:solidFill>
                <a:srgbClr val="FFFFFF"/>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FFFFFF"/>
              </a:solidFill>
            </a:endParaRPr>
          </a:p>
          <a:p>
            <a:endParaRPr lang="en-SG" dirty="0"/>
          </a:p>
        </p:txBody>
      </p:sp>
      <p:sp>
        <p:nvSpPr>
          <p:cNvPr id="4" name="Slide Number Placeholder 3"/>
          <p:cNvSpPr>
            <a:spLocks noGrp="1"/>
          </p:cNvSpPr>
          <p:nvPr>
            <p:ph type="sldNum" sz="quarter" idx="5"/>
          </p:nvPr>
        </p:nvSpPr>
        <p:spPr/>
        <p:txBody>
          <a:bodyPr/>
          <a:lstStyle/>
          <a:p>
            <a:fld id="{B02E0579-EC66-4288-ABC9-97B72E4791D2}" type="slidenum">
              <a:rPr lang="en-SG" smtClean="0"/>
              <a:t>10</a:t>
            </a:fld>
            <a:endParaRPr lang="en-SG"/>
          </a:p>
        </p:txBody>
      </p:sp>
    </p:spTree>
    <p:extLst>
      <p:ext uri="{BB962C8B-B14F-4D97-AF65-F5344CB8AC3E}">
        <p14:creationId xmlns:p14="http://schemas.microsoft.com/office/powerpoint/2010/main" val="1799676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E27BBC-187E-4F3F-9220-3C993A660D6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SG"/>
          </a:p>
        </p:txBody>
      </p:sp>
      <p:sp>
        <p:nvSpPr>
          <p:cNvPr id="3" name="Subtitle 2">
            <a:extLst>
              <a:ext uri="{FF2B5EF4-FFF2-40B4-BE49-F238E27FC236}">
                <a16:creationId xmlns:a16="http://schemas.microsoft.com/office/drawing/2014/main" id="{1CC63997-F5A1-4DDD-BD1A-D766F34D4AC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SG"/>
          </a:p>
        </p:txBody>
      </p:sp>
      <p:sp>
        <p:nvSpPr>
          <p:cNvPr id="4" name="Date Placeholder 3">
            <a:extLst>
              <a:ext uri="{FF2B5EF4-FFF2-40B4-BE49-F238E27FC236}">
                <a16:creationId xmlns:a16="http://schemas.microsoft.com/office/drawing/2014/main" id="{7C181D95-906E-4674-B7F3-80D9003B7FEE}"/>
              </a:ext>
            </a:extLst>
          </p:cNvPr>
          <p:cNvSpPr>
            <a:spLocks noGrp="1"/>
          </p:cNvSpPr>
          <p:nvPr>
            <p:ph type="dt" sz="half" idx="10"/>
          </p:nvPr>
        </p:nvSpPr>
        <p:spPr/>
        <p:txBody>
          <a:bodyPr/>
          <a:lstStyle/>
          <a:p>
            <a:fld id="{A4FCAA7E-D09A-48A3-86CD-65BFD54627A7}" type="datetimeFigureOut">
              <a:rPr lang="en-SG" smtClean="0"/>
              <a:t>9/8/2019</a:t>
            </a:fld>
            <a:endParaRPr lang="en-SG"/>
          </a:p>
        </p:txBody>
      </p:sp>
      <p:sp>
        <p:nvSpPr>
          <p:cNvPr id="5" name="Footer Placeholder 4">
            <a:extLst>
              <a:ext uri="{FF2B5EF4-FFF2-40B4-BE49-F238E27FC236}">
                <a16:creationId xmlns:a16="http://schemas.microsoft.com/office/drawing/2014/main" id="{A8030AE2-B6B9-4AB2-9EB5-DB1790A6C20C}"/>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B6E51F08-EE24-49BD-9BE0-93E89E6B28A7}"/>
              </a:ext>
            </a:extLst>
          </p:cNvPr>
          <p:cNvSpPr>
            <a:spLocks noGrp="1"/>
          </p:cNvSpPr>
          <p:nvPr>
            <p:ph type="sldNum" sz="quarter" idx="12"/>
          </p:nvPr>
        </p:nvSpPr>
        <p:spPr/>
        <p:txBody>
          <a:bodyPr/>
          <a:lstStyle/>
          <a:p>
            <a:fld id="{66FE108E-6492-44D8-ADBE-4C1969AA690D}" type="slidenum">
              <a:rPr lang="en-SG" smtClean="0"/>
              <a:t>‹#›</a:t>
            </a:fld>
            <a:endParaRPr lang="en-SG"/>
          </a:p>
        </p:txBody>
      </p:sp>
    </p:spTree>
    <p:extLst>
      <p:ext uri="{BB962C8B-B14F-4D97-AF65-F5344CB8AC3E}">
        <p14:creationId xmlns:p14="http://schemas.microsoft.com/office/powerpoint/2010/main" val="30645450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3A6AC8-2107-41A7-B54E-FAC7FC66F85C}"/>
              </a:ext>
            </a:extLst>
          </p:cNvPr>
          <p:cNvSpPr>
            <a:spLocks noGrp="1"/>
          </p:cNvSpPr>
          <p:nvPr>
            <p:ph type="title"/>
          </p:nvPr>
        </p:nvSpPr>
        <p:spPr/>
        <p:txBody>
          <a:bodyPr/>
          <a:lstStyle/>
          <a:p>
            <a:r>
              <a:rPr lang="en-US"/>
              <a:t>Click to edit Master title style</a:t>
            </a:r>
            <a:endParaRPr lang="en-SG"/>
          </a:p>
        </p:txBody>
      </p:sp>
      <p:sp>
        <p:nvSpPr>
          <p:cNvPr id="3" name="Vertical Text Placeholder 2">
            <a:extLst>
              <a:ext uri="{FF2B5EF4-FFF2-40B4-BE49-F238E27FC236}">
                <a16:creationId xmlns:a16="http://schemas.microsoft.com/office/drawing/2014/main" id="{ECEE70D3-CCE6-422A-87EB-931F263226F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06DE99E5-6B2D-4F91-9C42-9168E78277EB}"/>
              </a:ext>
            </a:extLst>
          </p:cNvPr>
          <p:cNvSpPr>
            <a:spLocks noGrp="1"/>
          </p:cNvSpPr>
          <p:nvPr>
            <p:ph type="dt" sz="half" idx="10"/>
          </p:nvPr>
        </p:nvSpPr>
        <p:spPr/>
        <p:txBody>
          <a:bodyPr/>
          <a:lstStyle/>
          <a:p>
            <a:fld id="{A4FCAA7E-D09A-48A3-86CD-65BFD54627A7}" type="datetimeFigureOut">
              <a:rPr lang="en-SG" smtClean="0"/>
              <a:t>9/8/2019</a:t>
            </a:fld>
            <a:endParaRPr lang="en-SG"/>
          </a:p>
        </p:txBody>
      </p:sp>
      <p:sp>
        <p:nvSpPr>
          <p:cNvPr id="5" name="Footer Placeholder 4">
            <a:extLst>
              <a:ext uri="{FF2B5EF4-FFF2-40B4-BE49-F238E27FC236}">
                <a16:creationId xmlns:a16="http://schemas.microsoft.com/office/drawing/2014/main" id="{A805A103-B0E7-4A5A-B5C7-FF8D47C522BA}"/>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53224E68-5B24-479B-9A43-A36B46FCD167}"/>
              </a:ext>
            </a:extLst>
          </p:cNvPr>
          <p:cNvSpPr>
            <a:spLocks noGrp="1"/>
          </p:cNvSpPr>
          <p:nvPr>
            <p:ph type="sldNum" sz="quarter" idx="12"/>
          </p:nvPr>
        </p:nvSpPr>
        <p:spPr/>
        <p:txBody>
          <a:bodyPr/>
          <a:lstStyle/>
          <a:p>
            <a:fld id="{66FE108E-6492-44D8-ADBE-4C1969AA690D}" type="slidenum">
              <a:rPr lang="en-SG" smtClean="0"/>
              <a:t>‹#›</a:t>
            </a:fld>
            <a:endParaRPr lang="en-SG"/>
          </a:p>
        </p:txBody>
      </p:sp>
    </p:spTree>
    <p:extLst>
      <p:ext uri="{BB962C8B-B14F-4D97-AF65-F5344CB8AC3E}">
        <p14:creationId xmlns:p14="http://schemas.microsoft.com/office/powerpoint/2010/main" val="25208164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71200CE-C0CC-4857-9487-66F2B77EEBA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SG"/>
          </a:p>
        </p:txBody>
      </p:sp>
      <p:sp>
        <p:nvSpPr>
          <p:cNvPr id="3" name="Vertical Text Placeholder 2">
            <a:extLst>
              <a:ext uri="{FF2B5EF4-FFF2-40B4-BE49-F238E27FC236}">
                <a16:creationId xmlns:a16="http://schemas.microsoft.com/office/drawing/2014/main" id="{C4707B5F-59AF-4EF5-BB51-47BD41091A3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AB276F66-EEAF-46EE-BFA1-806849FF5467}"/>
              </a:ext>
            </a:extLst>
          </p:cNvPr>
          <p:cNvSpPr>
            <a:spLocks noGrp="1"/>
          </p:cNvSpPr>
          <p:nvPr>
            <p:ph type="dt" sz="half" idx="10"/>
          </p:nvPr>
        </p:nvSpPr>
        <p:spPr/>
        <p:txBody>
          <a:bodyPr/>
          <a:lstStyle/>
          <a:p>
            <a:fld id="{A4FCAA7E-D09A-48A3-86CD-65BFD54627A7}" type="datetimeFigureOut">
              <a:rPr lang="en-SG" smtClean="0"/>
              <a:t>9/8/2019</a:t>
            </a:fld>
            <a:endParaRPr lang="en-SG"/>
          </a:p>
        </p:txBody>
      </p:sp>
      <p:sp>
        <p:nvSpPr>
          <p:cNvPr id="5" name="Footer Placeholder 4">
            <a:extLst>
              <a:ext uri="{FF2B5EF4-FFF2-40B4-BE49-F238E27FC236}">
                <a16:creationId xmlns:a16="http://schemas.microsoft.com/office/drawing/2014/main" id="{C0496E53-46D9-4D7D-BFE5-603272981016}"/>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8A01473C-E15F-4730-B868-EC18009356DA}"/>
              </a:ext>
            </a:extLst>
          </p:cNvPr>
          <p:cNvSpPr>
            <a:spLocks noGrp="1"/>
          </p:cNvSpPr>
          <p:nvPr>
            <p:ph type="sldNum" sz="quarter" idx="12"/>
          </p:nvPr>
        </p:nvSpPr>
        <p:spPr/>
        <p:txBody>
          <a:bodyPr/>
          <a:lstStyle/>
          <a:p>
            <a:fld id="{66FE108E-6492-44D8-ADBE-4C1969AA690D}" type="slidenum">
              <a:rPr lang="en-SG" smtClean="0"/>
              <a:t>‹#›</a:t>
            </a:fld>
            <a:endParaRPr lang="en-SG"/>
          </a:p>
        </p:txBody>
      </p:sp>
    </p:spTree>
    <p:extLst>
      <p:ext uri="{BB962C8B-B14F-4D97-AF65-F5344CB8AC3E}">
        <p14:creationId xmlns:p14="http://schemas.microsoft.com/office/powerpoint/2010/main" val="390292054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 3 columns">
  <p:cSld name="Title + 3 columns">
    <p:spTree>
      <p:nvGrpSpPr>
        <p:cNvPr id="1" name="Shape 48"/>
        <p:cNvGrpSpPr/>
        <p:nvPr/>
      </p:nvGrpSpPr>
      <p:grpSpPr>
        <a:xfrm>
          <a:off x="0" y="0"/>
          <a:ext cx="0" cy="0"/>
          <a:chOff x="0" y="0"/>
          <a:chExt cx="0" cy="0"/>
        </a:xfrm>
      </p:grpSpPr>
      <p:sp>
        <p:nvSpPr>
          <p:cNvPr id="49" name="Google Shape;49;p7"/>
          <p:cNvSpPr txBox="1">
            <a:spLocks noGrp="1"/>
          </p:cNvSpPr>
          <p:nvPr>
            <p:ph type="title"/>
          </p:nvPr>
        </p:nvSpPr>
        <p:spPr>
          <a:xfrm>
            <a:off x="1191600" y="274650"/>
            <a:ext cx="8616800" cy="1143000"/>
          </a:xfrm>
          <a:prstGeom prst="rect">
            <a:avLst/>
          </a:prstGeom>
        </p:spPr>
        <p:txBody>
          <a:bodyPr spcFirstLastPara="1" wrap="square" lIns="91425" tIns="91425" rIns="91425" bIns="91425" anchor="b" anchorCtr="0"/>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50" name="Google Shape;50;p7"/>
          <p:cNvSpPr txBox="1">
            <a:spLocks noGrp="1"/>
          </p:cNvSpPr>
          <p:nvPr>
            <p:ph type="body" idx="1"/>
          </p:nvPr>
        </p:nvSpPr>
        <p:spPr>
          <a:xfrm>
            <a:off x="1191600" y="1600200"/>
            <a:ext cx="3161600" cy="4967700"/>
          </a:xfrm>
          <a:prstGeom prst="rect">
            <a:avLst/>
          </a:prstGeom>
        </p:spPr>
        <p:txBody>
          <a:bodyPr spcFirstLastPara="1" wrap="square" lIns="91425" tIns="91425" rIns="91425" bIns="91425" anchor="t" anchorCtr="0"/>
          <a:lstStyle>
            <a:lvl1pPr marL="457200" lvl="0" indent="-317500" rtl="0">
              <a:spcBef>
                <a:spcPts val="600"/>
              </a:spcBef>
              <a:spcAft>
                <a:spcPts val="0"/>
              </a:spcAft>
              <a:buSzPts val="1400"/>
              <a:buChar char="▷"/>
              <a:defRPr sz="1400"/>
            </a:lvl1pPr>
            <a:lvl2pPr marL="914400" lvl="1" indent="-317500" rtl="0">
              <a:spcBef>
                <a:spcPts val="0"/>
              </a:spcBef>
              <a:spcAft>
                <a:spcPts val="0"/>
              </a:spcAft>
              <a:buSzPts val="1400"/>
              <a:buChar char="○"/>
              <a:defRPr sz="1400"/>
            </a:lvl2pPr>
            <a:lvl3pPr marL="1371600" lvl="2" indent="-317500" rtl="0">
              <a:spcBef>
                <a:spcPts val="0"/>
              </a:spcBef>
              <a:spcAft>
                <a:spcPts val="0"/>
              </a:spcAft>
              <a:buSzPts val="1400"/>
              <a:buChar char="■"/>
              <a:defRPr sz="1400"/>
            </a:lvl3pPr>
            <a:lvl4pPr marL="1828800" lvl="3" indent="-317500" rtl="0">
              <a:spcBef>
                <a:spcPts val="0"/>
              </a:spcBef>
              <a:spcAft>
                <a:spcPts val="0"/>
              </a:spcAft>
              <a:buSzPts val="1400"/>
              <a:buChar char="●"/>
              <a:defRPr sz="1400"/>
            </a:lvl4pPr>
            <a:lvl5pPr marL="2286000" lvl="4" indent="-317500" rtl="0">
              <a:spcBef>
                <a:spcPts val="0"/>
              </a:spcBef>
              <a:spcAft>
                <a:spcPts val="0"/>
              </a:spcAft>
              <a:buSzPts val="1400"/>
              <a:buChar char="○"/>
              <a:defRPr sz="1400"/>
            </a:lvl5pPr>
            <a:lvl6pPr marL="2743200" lvl="5" indent="-317500" rtl="0">
              <a:spcBef>
                <a:spcPts val="0"/>
              </a:spcBef>
              <a:spcAft>
                <a:spcPts val="0"/>
              </a:spcAft>
              <a:buSzPts val="1400"/>
              <a:buChar char="■"/>
              <a:defRPr sz="1400"/>
            </a:lvl6pPr>
            <a:lvl7pPr marL="3200400" lvl="6" indent="-317500" rtl="0">
              <a:spcBef>
                <a:spcPts val="0"/>
              </a:spcBef>
              <a:spcAft>
                <a:spcPts val="0"/>
              </a:spcAft>
              <a:buSzPts val="1400"/>
              <a:buChar char="●"/>
              <a:defRPr sz="1400"/>
            </a:lvl7pPr>
            <a:lvl8pPr marL="3657600" lvl="7" indent="-317500" rtl="0">
              <a:spcBef>
                <a:spcPts val="0"/>
              </a:spcBef>
              <a:spcAft>
                <a:spcPts val="0"/>
              </a:spcAft>
              <a:buSzPts val="1400"/>
              <a:buChar char="○"/>
              <a:defRPr sz="1400"/>
            </a:lvl8pPr>
            <a:lvl9pPr marL="4114800" lvl="8" indent="-317500" rtl="0">
              <a:spcBef>
                <a:spcPts val="0"/>
              </a:spcBef>
              <a:spcAft>
                <a:spcPts val="0"/>
              </a:spcAft>
              <a:buSzPts val="1400"/>
              <a:buChar char="■"/>
              <a:defRPr sz="1400"/>
            </a:lvl9pPr>
          </a:lstStyle>
          <a:p>
            <a:endParaRPr/>
          </a:p>
        </p:txBody>
      </p:sp>
      <p:sp>
        <p:nvSpPr>
          <p:cNvPr id="51" name="Google Shape;51;p7"/>
          <p:cNvSpPr txBox="1">
            <a:spLocks noGrp="1"/>
          </p:cNvSpPr>
          <p:nvPr>
            <p:ph type="body" idx="2"/>
          </p:nvPr>
        </p:nvSpPr>
        <p:spPr>
          <a:xfrm>
            <a:off x="4515205" y="1600200"/>
            <a:ext cx="3161600" cy="4967700"/>
          </a:xfrm>
          <a:prstGeom prst="rect">
            <a:avLst/>
          </a:prstGeom>
        </p:spPr>
        <p:txBody>
          <a:bodyPr spcFirstLastPara="1" wrap="square" lIns="91425" tIns="91425" rIns="91425" bIns="91425" anchor="t" anchorCtr="0"/>
          <a:lstStyle>
            <a:lvl1pPr marL="457200" lvl="0" indent="-317500" rtl="0">
              <a:spcBef>
                <a:spcPts val="600"/>
              </a:spcBef>
              <a:spcAft>
                <a:spcPts val="0"/>
              </a:spcAft>
              <a:buSzPts val="1400"/>
              <a:buChar char="▷"/>
              <a:defRPr sz="1400"/>
            </a:lvl1pPr>
            <a:lvl2pPr marL="914400" lvl="1" indent="-317500" rtl="0">
              <a:spcBef>
                <a:spcPts val="0"/>
              </a:spcBef>
              <a:spcAft>
                <a:spcPts val="0"/>
              </a:spcAft>
              <a:buSzPts val="1400"/>
              <a:buChar char="○"/>
              <a:defRPr sz="1400"/>
            </a:lvl2pPr>
            <a:lvl3pPr marL="1371600" lvl="2" indent="-317500" rtl="0">
              <a:spcBef>
                <a:spcPts val="0"/>
              </a:spcBef>
              <a:spcAft>
                <a:spcPts val="0"/>
              </a:spcAft>
              <a:buSzPts val="1400"/>
              <a:buChar char="■"/>
              <a:defRPr sz="1400"/>
            </a:lvl3pPr>
            <a:lvl4pPr marL="1828800" lvl="3" indent="-317500" rtl="0">
              <a:spcBef>
                <a:spcPts val="0"/>
              </a:spcBef>
              <a:spcAft>
                <a:spcPts val="0"/>
              </a:spcAft>
              <a:buSzPts val="1400"/>
              <a:buChar char="●"/>
              <a:defRPr sz="1400"/>
            </a:lvl4pPr>
            <a:lvl5pPr marL="2286000" lvl="4" indent="-317500" rtl="0">
              <a:spcBef>
                <a:spcPts val="0"/>
              </a:spcBef>
              <a:spcAft>
                <a:spcPts val="0"/>
              </a:spcAft>
              <a:buSzPts val="1400"/>
              <a:buChar char="○"/>
              <a:defRPr sz="1400"/>
            </a:lvl5pPr>
            <a:lvl6pPr marL="2743200" lvl="5" indent="-317500" rtl="0">
              <a:spcBef>
                <a:spcPts val="0"/>
              </a:spcBef>
              <a:spcAft>
                <a:spcPts val="0"/>
              </a:spcAft>
              <a:buSzPts val="1400"/>
              <a:buChar char="■"/>
              <a:defRPr sz="1400"/>
            </a:lvl6pPr>
            <a:lvl7pPr marL="3200400" lvl="6" indent="-317500" rtl="0">
              <a:spcBef>
                <a:spcPts val="0"/>
              </a:spcBef>
              <a:spcAft>
                <a:spcPts val="0"/>
              </a:spcAft>
              <a:buSzPts val="1400"/>
              <a:buChar char="●"/>
              <a:defRPr sz="1400"/>
            </a:lvl7pPr>
            <a:lvl8pPr marL="3657600" lvl="7" indent="-317500" rtl="0">
              <a:spcBef>
                <a:spcPts val="0"/>
              </a:spcBef>
              <a:spcAft>
                <a:spcPts val="0"/>
              </a:spcAft>
              <a:buSzPts val="1400"/>
              <a:buChar char="○"/>
              <a:defRPr sz="1400"/>
            </a:lvl8pPr>
            <a:lvl9pPr marL="4114800" lvl="8" indent="-317500" rtl="0">
              <a:spcBef>
                <a:spcPts val="0"/>
              </a:spcBef>
              <a:spcAft>
                <a:spcPts val="0"/>
              </a:spcAft>
              <a:buSzPts val="1400"/>
              <a:buChar char="■"/>
              <a:defRPr sz="1400"/>
            </a:lvl9pPr>
          </a:lstStyle>
          <a:p>
            <a:endParaRPr/>
          </a:p>
        </p:txBody>
      </p:sp>
      <p:sp>
        <p:nvSpPr>
          <p:cNvPr id="52" name="Google Shape;52;p7"/>
          <p:cNvSpPr txBox="1">
            <a:spLocks noGrp="1"/>
          </p:cNvSpPr>
          <p:nvPr>
            <p:ph type="body" idx="3"/>
          </p:nvPr>
        </p:nvSpPr>
        <p:spPr>
          <a:xfrm>
            <a:off x="7838809" y="1600200"/>
            <a:ext cx="3161600" cy="4967700"/>
          </a:xfrm>
          <a:prstGeom prst="rect">
            <a:avLst/>
          </a:prstGeom>
        </p:spPr>
        <p:txBody>
          <a:bodyPr spcFirstLastPara="1" wrap="square" lIns="91425" tIns="91425" rIns="91425" bIns="91425" anchor="t" anchorCtr="0"/>
          <a:lstStyle>
            <a:lvl1pPr marL="457200" lvl="0" indent="-317500" rtl="0">
              <a:spcBef>
                <a:spcPts val="600"/>
              </a:spcBef>
              <a:spcAft>
                <a:spcPts val="0"/>
              </a:spcAft>
              <a:buSzPts val="1400"/>
              <a:buChar char="▷"/>
              <a:defRPr sz="1400"/>
            </a:lvl1pPr>
            <a:lvl2pPr marL="914400" lvl="1" indent="-317500" rtl="0">
              <a:spcBef>
                <a:spcPts val="0"/>
              </a:spcBef>
              <a:spcAft>
                <a:spcPts val="0"/>
              </a:spcAft>
              <a:buSzPts val="1400"/>
              <a:buChar char="○"/>
              <a:defRPr sz="1400"/>
            </a:lvl2pPr>
            <a:lvl3pPr marL="1371600" lvl="2" indent="-317500" rtl="0">
              <a:spcBef>
                <a:spcPts val="0"/>
              </a:spcBef>
              <a:spcAft>
                <a:spcPts val="0"/>
              </a:spcAft>
              <a:buSzPts val="1400"/>
              <a:buChar char="■"/>
              <a:defRPr sz="1400"/>
            </a:lvl3pPr>
            <a:lvl4pPr marL="1828800" lvl="3" indent="-317500" rtl="0">
              <a:spcBef>
                <a:spcPts val="0"/>
              </a:spcBef>
              <a:spcAft>
                <a:spcPts val="0"/>
              </a:spcAft>
              <a:buSzPts val="1400"/>
              <a:buChar char="●"/>
              <a:defRPr sz="1400"/>
            </a:lvl4pPr>
            <a:lvl5pPr marL="2286000" lvl="4" indent="-317500" rtl="0">
              <a:spcBef>
                <a:spcPts val="0"/>
              </a:spcBef>
              <a:spcAft>
                <a:spcPts val="0"/>
              </a:spcAft>
              <a:buSzPts val="1400"/>
              <a:buChar char="○"/>
              <a:defRPr sz="1400"/>
            </a:lvl5pPr>
            <a:lvl6pPr marL="2743200" lvl="5" indent="-317500" rtl="0">
              <a:spcBef>
                <a:spcPts val="0"/>
              </a:spcBef>
              <a:spcAft>
                <a:spcPts val="0"/>
              </a:spcAft>
              <a:buSzPts val="1400"/>
              <a:buChar char="■"/>
              <a:defRPr sz="1400"/>
            </a:lvl6pPr>
            <a:lvl7pPr marL="3200400" lvl="6" indent="-317500" rtl="0">
              <a:spcBef>
                <a:spcPts val="0"/>
              </a:spcBef>
              <a:spcAft>
                <a:spcPts val="0"/>
              </a:spcAft>
              <a:buSzPts val="1400"/>
              <a:buChar char="●"/>
              <a:defRPr sz="1400"/>
            </a:lvl7pPr>
            <a:lvl8pPr marL="3657600" lvl="7" indent="-317500" rtl="0">
              <a:spcBef>
                <a:spcPts val="0"/>
              </a:spcBef>
              <a:spcAft>
                <a:spcPts val="0"/>
              </a:spcAft>
              <a:buSzPts val="1400"/>
              <a:buChar char="○"/>
              <a:defRPr sz="1400"/>
            </a:lvl8pPr>
            <a:lvl9pPr marL="4114800" lvl="8" indent="-317500" rtl="0">
              <a:spcBef>
                <a:spcPts val="0"/>
              </a:spcBef>
              <a:spcAft>
                <a:spcPts val="0"/>
              </a:spcAft>
              <a:buSzPts val="1400"/>
              <a:buChar char="■"/>
              <a:defRPr sz="1400"/>
            </a:lvl9pPr>
          </a:lstStyle>
          <a:p>
            <a:endParaRPr/>
          </a:p>
        </p:txBody>
      </p:sp>
      <p:sp>
        <p:nvSpPr>
          <p:cNvPr id="53" name="Google Shape;53;p7"/>
          <p:cNvSpPr/>
          <p:nvPr/>
        </p:nvSpPr>
        <p:spPr>
          <a:xfrm>
            <a:off x="9808488" y="6755100"/>
            <a:ext cx="1191600" cy="102900"/>
          </a:xfrm>
          <a:prstGeom prst="rect">
            <a:avLst/>
          </a:prstGeom>
          <a:solidFill>
            <a:srgbClr val="FF97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4" name="Google Shape;54;p7"/>
          <p:cNvSpPr/>
          <p:nvPr/>
        </p:nvSpPr>
        <p:spPr>
          <a:xfrm>
            <a:off x="11000416" y="6755100"/>
            <a:ext cx="1191600" cy="102900"/>
          </a:xfrm>
          <a:prstGeom prst="rect">
            <a:avLst/>
          </a:prstGeom>
          <a:solidFill>
            <a:srgbClr val="F202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5" name="Google Shape;55;p7"/>
          <p:cNvSpPr/>
          <p:nvPr/>
        </p:nvSpPr>
        <p:spPr>
          <a:xfrm>
            <a:off x="0" y="6755100"/>
            <a:ext cx="1191600" cy="102900"/>
          </a:xfrm>
          <a:prstGeom prst="rect">
            <a:avLst/>
          </a:prstGeom>
          <a:solidFill>
            <a:srgbClr val="7ECE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6" name="Google Shape;56;p7"/>
          <p:cNvSpPr/>
          <p:nvPr/>
        </p:nvSpPr>
        <p:spPr>
          <a:xfrm>
            <a:off x="1191613" y="6755100"/>
            <a:ext cx="8616800" cy="102900"/>
          </a:xfrm>
          <a:prstGeom prst="rect">
            <a:avLst/>
          </a:prstGeom>
          <a:solidFill>
            <a:srgbClr val="2185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57" name="Google Shape;57;p7"/>
          <p:cNvSpPr txBox="1">
            <a:spLocks noGrp="1"/>
          </p:cNvSpPr>
          <p:nvPr>
            <p:ph type="sldNum" idx="12"/>
          </p:nvPr>
        </p:nvSpPr>
        <p:spPr>
          <a:xfrm>
            <a:off x="11307433" y="6364177"/>
            <a:ext cx="731600" cy="4179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3728086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ACF024-124B-4F7A-A25D-AA1126D3CC17}"/>
              </a:ext>
            </a:extLst>
          </p:cNvPr>
          <p:cNvSpPr>
            <a:spLocks noGrp="1"/>
          </p:cNvSpPr>
          <p:nvPr>
            <p:ph type="title"/>
          </p:nvPr>
        </p:nvSpPr>
        <p:spPr/>
        <p:txBody>
          <a:bodyPr/>
          <a:lstStyle/>
          <a:p>
            <a:r>
              <a:rPr lang="en-US"/>
              <a:t>Click to edit Master title style</a:t>
            </a:r>
            <a:endParaRPr lang="en-SG"/>
          </a:p>
        </p:txBody>
      </p:sp>
      <p:sp>
        <p:nvSpPr>
          <p:cNvPr id="3" name="Content Placeholder 2">
            <a:extLst>
              <a:ext uri="{FF2B5EF4-FFF2-40B4-BE49-F238E27FC236}">
                <a16:creationId xmlns:a16="http://schemas.microsoft.com/office/drawing/2014/main" id="{7EF88B01-4A8B-430E-994B-77D7CCFF5F7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06AF5689-D1D3-403F-8926-BBB7A5FA3A51}"/>
              </a:ext>
            </a:extLst>
          </p:cNvPr>
          <p:cNvSpPr>
            <a:spLocks noGrp="1"/>
          </p:cNvSpPr>
          <p:nvPr>
            <p:ph type="dt" sz="half" idx="10"/>
          </p:nvPr>
        </p:nvSpPr>
        <p:spPr/>
        <p:txBody>
          <a:bodyPr/>
          <a:lstStyle/>
          <a:p>
            <a:fld id="{A4FCAA7E-D09A-48A3-86CD-65BFD54627A7}" type="datetimeFigureOut">
              <a:rPr lang="en-SG" smtClean="0"/>
              <a:t>9/8/2019</a:t>
            </a:fld>
            <a:endParaRPr lang="en-SG"/>
          </a:p>
        </p:txBody>
      </p:sp>
      <p:sp>
        <p:nvSpPr>
          <p:cNvPr id="5" name="Footer Placeholder 4">
            <a:extLst>
              <a:ext uri="{FF2B5EF4-FFF2-40B4-BE49-F238E27FC236}">
                <a16:creationId xmlns:a16="http://schemas.microsoft.com/office/drawing/2014/main" id="{58EE0928-C681-4E7F-B92F-8F8A15290660}"/>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0AC7DCD0-1F35-4AAC-9ABC-616AB5260A92}"/>
              </a:ext>
            </a:extLst>
          </p:cNvPr>
          <p:cNvSpPr>
            <a:spLocks noGrp="1"/>
          </p:cNvSpPr>
          <p:nvPr>
            <p:ph type="sldNum" sz="quarter" idx="12"/>
          </p:nvPr>
        </p:nvSpPr>
        <p:spPr/>
        <p:txBody>
          <a:bodyPr/>
          <a:lstStyle/>
          <a:p>
            <a:fld id="{66FE108E-6492-44D8-ADBE-4C1969AA690D}" type="slidenum">
              <a:rPr lang="en-SG" smtClean="0"/>
              <a:t>‹#›</a:t>
            </a:fld>
            <a:endParaRPr lang="en-SG"/>
          </a:p>
        </p:txBody>
      </p:sp>
    </p:spTree>
    <p:extLst>
      <p:ext uri="{BB962C8B-B14F-4D97-AF65-F5344CB8AC3E}">
        <p14:creationId xmlns:p14="http://schemas.microsoft.com/office/powerpoint/2010/main" val="30848931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5A8453-0970-4500-B019-58E4BF0DE61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SG"/>
          </a:p>
        </p:txBody>
      </p:sp>
      <p:sp>
        <p:nvSpPr>
          <p:cNvPr id="3" name="Text Placeholder 2">
            <a:extLst>
              <a:ext uri="{FF2B5EF4-FFF2-40B4-BE49-F238E27FC236}">
                <a16:creationId xmlns:a16="http://schemas.microsoft.com/office/drawing/2014/main" id="{097E4D21-48A7-4428-A234-815127BD2DD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F58CE0D-1C91-4BF4-AB60-6688E7FE74CA}"/>
              </a:ext>
            </a:extLst>
          </p:cNvPr>
          <p:cNvSpPr>
            <a:spLocks noGrp="1"/>
          </p:cNvSpPr>
          <p:nvPr>
            <p:ph type="dt" sz="half" idx="10"/>
          </p:nvPr>
        </p:nvSpPr>
        <p:spPr/>
        <p:txBody>
          <a:bodyPr/>
          <a:lstStyle/>
          <a:p>
            <a:fld id="{A4FCAA7E-D09A-48A3-86CD-65BFD54627A7}" type="datetimeFigureOut">
              <a:rPr lang="en-SG" smtClean="0"/>
              <a:t>9/8/2019</a:t>
            </a:fld>
            <a:endParaRPr lang="en-SG"/>
          </a:p>
        </p:txBody>
      </p:sp>
      <p:sp>
        <p:nvSpPr>
          <p:cNvPr id="5" name="Footer Placeholder 4">
            <a:extLst>
              <a:ext uri="{FF2B5EF4-FFF2-40B4-BE49-F238E27FC236}">
                <a16:creationId xmlns:a16="http://schemas.microsoft.com/office/drawing/2014/main" id="{E5067328-0BAF-477C-A7C8-ECA67666A78B}"/>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4D5619D0-D1D7-461E-98F5-C15A04DDCBFA}"/>
              </a:ext>
            </a:extLst>
          </p:cNvPr>
          <p:cNvSpPr>
            <a:spLocks noGrp="1"/>
          </p:cNvSpPr>
          <p:nvPr>
            <p:ph type="sldNum" sz="quarter" idx="12"/>
          </p:nvPr>
        </p:nvSpPr>
        <p:spPr/>
        <p:txBody>
          <a:bodyPr/>
          <a:lstStyle/>
          <a:p>
            <a:fld id="{66FE108E-6492-44D8-ADBE-4C1969AA690D}" type="slidenum">
              <a:rPr lang="en-SG" smtClean="0"/>
              <a:t>‹#›</a:t>
            </a:fld>
            <a:endParaRPr lang="en-SG"/>
          </a:p>
        </p:txBody>
      </p:sp>
    </p:spTree>
    <p:extLst>
      <p:ext uri="{BB962C8B-B14F-4D97-AF65-F5344CB8AC3E}">
        <p14:creationId xmlns:p14="http://schemas.microsoft.com/office/powerpoint/2010/main" val="4304144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576E1B-D607-498F-8FF0-5FB0568241E9}"/>
              </a:ext>
            </a:extLst>
          </p:cNvPr>
          <p:cNvSpPr>
            <a:spLocks noGrp="1"/>
          </p:cNvSpPr>
          <p:nvPr>
            <p:ph type="title"/>
          </p:nvPr>
        </p:nvSpPr>
        <p:spPr/>
        <p:txBody>
          <a:bodyPr/>
          <a:lstStyle/>
          <a:p>
            <a:r>
              <a:rPr lang="en-US"/>
              <a:t>Click to edit Master title style</a:t>
            </a:r>
            <a:endParaRPr lang="en-SG"/>
          </a:p>
        </p:txBody>
      </p:sp>
      <p:sp>
        <p:nvSpPr>
          <p:cNvPr id="3" name="Content Placeholder 2">
            <a:extLst>
              <a:ext uri="{FF2B5EF4-FFF2-40B4-BE49-F238E27FC236}">
                <a16:creationId xmlns:a16="http://schemas.microsoft.com/office/drawing/2014/main" id="{B8193681-474D-41D7-B565-404709DCF7D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Content Placeholder 3">
            <a:extLst>
              <a:ext uri="{FF2B5EF4-FFF2-40B4-BE49-F238E27FC236}">
                <a16:creationId xmlns:a16="http://schemas.microsoft.com/office/drawing/2014/main" id="{0AD31FFB-ED74-4649-8F37-BC433C7DA11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Date Placeholder 4">
            <a:extLst>
              <a:ext uri="{FF2B5EF4-FFF2-40B4-BE49-F238E27FC236}">
                <a16:creationId xmlns:a16="http://schemas.microsoft.com/office/drawing/2014/main" id="{B4B64F0E-FE36-47C0-AA55-C90497F38B59}"/>
              </a:ext>
            </a:extLst>
          </p:cNvPr>
          <p:cNvSpPr>
            <a:spLocks noGrp="1"/>
          </p:cNvSpPr>
          <p:nvPr>
            <p:ph type="dt" sz="half" idx="10"/>
          </p:nvPr>
        </p:nvSpPr>
        <p:spPr/>
        <p:txBody>
          <a:bodyPr/>
          <a:lstStyle/>
          <a:p>
            <a:fld id="{A4FCAA7E-D09A-48A3-86CD-65BFD54627A7}" type="datetimeFigureOut">
              <a:rPr lang="en-SG" smtClean="0"/>
              <a:t>9/8/2019</a:t>
            </a:fld>
            <a:endParaRPr lang="en-SG"/>
          </a:p>
        </p:txBody>
      </p:sp>
      <p:sp>
        <p:nvSpPr>
          <p:cNvPr id="6" name="Footer Placeholder 5">
            <a:extLst>
              <a:ext uri="{FF2B5EF4-FFF2-40B4-BE49-F238E27FC236}">
                <a16:creationId xmlns:a16="http://schemas.microsoft.com/office/drawing/2014/main" id="{04E6DA29-44C6-470E-8B9C-D4961FBF0B9B}"/>
              </a:ext>
            </a:extLst>
          </p:cNvPr>
          <p:cNvSpPr>
            <a:spLocks noGrp="1"/>
          </p:cNvSpPr>
          <p:nvPr>
            <p:ph type="ftr" sz="quarter" idx="11"/>
          </p:nvPr>
        </p:nvSpPr>
        <p:spPr/>
        <p:txBody>
          <a:bodyPr/>
          <a:lstStyle/>
          <a:p>
            <a:endParaRPr lang="en-SG"/>
          </a:p>
        </p:txBody>
      </p:sp>
      <p:sp>
        <p:nvSpPr>
          <p:cNvPr id="7" name="Slide Number Placeholder 6">
            <a:extLst>
              <a:ext uri="{FF2B5EF4-FFF2-40B4-BE49-F238E27FC236}">
                <a16:creationId xmlns:a16="http://schemas.microsoft.com/office/drawing/2014/main" id="{644A3E93-2E80-4AD2-B690-256B24FFD847}"/>
              </a:ext>
            </a:extLst>
          </p:cNvPr>
          <p:cNvSpPr>
            <a:spLocks noGrp="1"/>
          </p:cNvSpPr>
          <p:nvPr>
            <p:ph type="sldNum" sz="quarter" idx="12"/>
          </p:nvPr>
        </p:nvSpPr>
        <p:spPr/>
        <p:txBody>
          <a:bodyPr/>
          <a:lstStyle/>
          <a:p>
            <a:fld id="{66FE108E-6492-44D8-ADBE-4C1969AA690D}" type="slidenum">
              <a:rPr lang="en-SG" smtClean="0"/>
              <a:t>‹#›</a:t>
            </a:fld>
            <a:endParaRPr lang="en-SG"/>
          </a:p>
        </p:txBody>
      </p:sp>
    </p:spTree>
    <p:extLst>
      <p:ext uri="{BB962C8B-B14F-4D97-AF65-F5344CB8AC3E}">
        <p14:creationId xmlns:p14="http://schemas.microsoft.com/office/powerpoint/2010/main" val="15040113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11E92F-F528-4F27-A579-F200B923046E}"/>
              </a:ext>
            </a:extLst>
          </p:cNvPr>
          <p:cNvSpPr>
            <a:spLocks noGrp="1"/>
          </p:cNvSpPr>
          <p:nvPr>
            <p:ph type="title"/>
          </p:nvPr>
        </p:nvSpPr>
        <p:spPr>
          <a:xfrm>
            <a:off x="839788" y="365125"/>
            <a:ext cx="10515600" cy="1325563"/>
          </a:xfrm>
        </p:spPr>
        <p:txBody>
          <a:bodyPr/>
          <a:lstStyle/>
          <a:p>
            <a:r>
              <a:rPr lang="en-US"/>
              <a:t>Click to edit Master title style</a:t>
            </a:r>
            <a:endParaRPr lang="en-SG"/>
          </a:p>
        </p:txBody>
      </p:sp>
      <p:sp>
        <p:nvSpPr>
          <p:cNvPr id="3" name="Text Placeholder 2">
            <a:extLst>
              <a:ext uri="{FF2B5EF4-FFF2-40B4-BE49-F238E27FC236}">
                <a16:creationId xmlns:a16="http://schemas.microsoft.com/office/drawing/2014/main" id="{5CD09F95-9749-42FD-B5C8-2F051772C67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4FB1E67-849A-4760-8416-269041E1E35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Text Placeholder 4">
            <a:extLst>
              <a:ext uri="{FF2B5EF4-FFF2-40B4-BE49-F238E27FC236}">
                <a16:creationId xmlns:a16="http://schemas.microsoft.com/office/drawing/2014/main" id="{E336B571-B092-455F-B523-6E886EC0F64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A33F99B-EE04-4B98-BA49-4D339710A42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7" name="Date Placeholder 6">
            <a:extLst>
              <a:ext uri="{FF2B5EF4-FFF2-40B4-BE49-F238E27FC236}">
                <a16:creationId xmlns:a16="http://schemas.microsoft.com/office/drawing/2014/main" id="{2DBC9321-458B-43C0-B4F2-CCABBD55A464}"/>
              </a:ext>
            </a:extLst>
          </p:cNvPr>
          <p:cNvSpPr>
            <a:spLocks noGrp="1"/>
          </p:cNvSpPr>
          <p:nvPr>
            <p:ph type="dt" sz="half" idx="10"/>
          </p:nvPr>
        </p:nvSpPr>
        <p:spPr/>
        <p:txBody>
          <a:bodyPr/>
          <a:lstStyle/>
          <a:p>
            <a:fld id="{A4FCAA7E-D09A-48A3-86CD-65BFD54627A7}" type="datetimeFigureOut">
              <a:rPr lang="en-SG" smtClean="0"/>
              <a:t>9/8/2019</a:t>
            </a:fld>
            <a:endParaRPr lang="en-SG"/>
          </a:p>
        </p:txBody>
      </p:sp>
      <p:sp>
        <p:nvSpPr>
          <p:cNvPr id="8" name="Footer Placeholder 7">
            <a:extLst>
              <a:ext uri="{FF2B5EF4-FFF2-40B4-BE49-F238E27FC236}">
                <a16:creationId xmlns:a16="http://schemas.microsoft.com/office/drawing/2014/main" id="{94EE5351-61F3-49C4-87FD-CB974AC320F2}"/>
              </a:ext>
            </a:extLst>
          </p:cNvPr>
          <p:cNvSpPr>
            <a:spLocks noGrp="1"/>
          </p:cNvSpPr>
          <p:nvPr>
            <p:ph type="ftr" sz="quarter" idx="11"/>
          </p:nvPr>
        </p:nvSpPr>
        <p:spPr/>
        <p:txBody>
          <a:bodyPr/>
          <a:lstStyle/>
          <a:p>
            <a:endParaRPr lang="en-SG"/>
          </a:p>
        </p:txBody>
      </p:sp>
      <p:sp>
        <p:nvSpPr>
          <p:cNvPr id="9" name="Slide Number Placeholder 8">
            <a:extLst>
              <a:ext uri="{FF2B5EF4-FFF2-40B4-BE49-F238E27FC236}">
                <a16:creationId xmlns:a16="http://schemas.microsoft.com/office/drawing/2014/main" id="{007516F8-1A6F-44C8-A5EB-82608F013A3F}"/>
              </a:ext>
            </a:extLst>
          </p:cNvPr>
          <p:cNvSpPr>
            <a:spLocks noGrp="1"/>
          </p:cNvSpPr>
          <p:nvPr>
            <p:ph type="sldNum" sz="quarter" idx="12"/>
          </p:nvPr>
        </p:nvSpPr>
        <p:spPr/>
        <p:txBody>
          <a:bodyPr/>
          <a:lstStyle/>
          <a:p>
            <a:fld id="{66FE108E-6492-44D8-ADBE-4C1969AA690D}" type="slidenum">
              <a:rPr lang="en-SG" smtClean="0"/>
              <a:t>‹#›</a:t>
            </a:fld>
            <a:endParaRPr lang="en-SG"/>
          </a:p>
        </p:txBody>
      </p:sp>
    </p:spTree>
    <p:extLst>
      <p:ext uri="{BB962C8B-B14F-4D97-AF65-F5344CB8AC3E}">
        <p14:creationId xmlns:p14="http://schemas.microsoft.com/office/powerpoint/2010/main" val="36527576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DD5204-11A9-4D82-970E-CB8177C540F8}"/>
              </a:ext>
            </a:extLst>
          </p:cNvPr>
          <p:cNvSpPr>
            <a:spLocks noGrp="1"/>
          </p:cNvSpPr>
          <p:nvPr>
            <p:ph type="title"/>
          </p:nvPr>
        </p:nvSpPr>
        <p:spPr/>
        <p:txBody>
          <a:bodyPr/>
          <a:lstStyle/>
          <a:p>
            <a:r>
              <a:rPr lang="en-US"/>
              <a:t>Click to edit Master title style</a:t>
            </a:r>
            <a:endParaRPr lang="en-SG"/>
          </a:p>
        </p:txBody>
      </p:sp>
      <p:sp>
        <p:nvSpPr>
          <p:cNvPr id="3" name="Date Placeholder 2">
            <a:extLst>
              <a:ext uri="{FF2B5EF4-FFF2-40B4-BE49-F238E27FC236}">
                <a16:creationId xmlns:a16="http://schemas.microsoft.com/office/drawing/2014/main" id="{6FCBE23F-37DC-43F1-83B8-9E8D72E37A56}"/>
              </a:ext>
            </a:extLst>
          </p:cNvPr>
          <p:cNvSpPr>
            <a:spLocks noGrp="1"/>
          </p:cNvSpPr>
          <p:nvPr>
            <p:ph type="dt" sz="half" idx="10"/>
          </p:nvPr>
        </p:nvSpPr>
        <p:spPr/>
        <p:txBody>
          <a:bodyPr/>
          <a:lstStyle/>
          <a:p>
            <a:fld id="{A4FCAA7E-D09A-48A3-86CD-65BFD54627A7}" type="datetimeFigureOut">
              <a:rPr lang="en-SG" smtClean="0"/>
              <a:t>9/8/2019</a:t>
            </a:fld>
            <a:endParaRPr lang="en-SG"/>
          </a:p>
        </p:txBody>
      </p:sp>
      <p:sp>
        <p:nvSpPr>
          <p:cNvPr id="4" name="Footer Placeholder 3">
            <a:extLst>
              <a:ext uri="{FF2B5EF4-FFF2-40B4-BE49-F238E27FC236}">
                <a16:creationId xmlns:a16="http://schemas.microsoft.com/office/drawing/2014/main" id="{BA8E339A-551E-45D3-A491-02C8FD3B1A23}"/>
              </a:ext>
            </a:extLst>
          </p:cNvPr>
          <p:cNvSpPr>
            <a:spLocks noGrp="1"/>
          </p:cNvSpPr>
          <p:nvPr>
            <p:ph type="ftr" sz="quarter" idx="11"/>
          </p:nvPr>
        </p:nvSpPr>
        <p:spPr/>
        <p:txBody>
          <a:bodyPr/>
          <a:lstStyle/>
          <a:p>
            <a:endParaRPr lang="en-SG"/>
          </a:p>
        </p:txBody>
      </p:sp>
      <p:sp>
        <p:nvSpPr>
          <p:cNvPr id="5" name="Slide Number Placeholder 4">
            <a:extLst>
              <a:ext uri="{FF2B5EF4-FFF2-40B4-BE49-F238E27FC236}">
                <a16:creationId xmlns:a16="http://schemas.microsoft.com/office/drawing/2014/main" id="{D9713C13-6844-477D-BCB4-712E5CCD312B}"/>
              </a:ext>
            </a:extLst>
          </p:cNvPr>
          <p:cNvSpPr>
            <a:spLocks noGrp="1"/>
          </p:cNvSpPr>
          <p:nvPr>
            <p:ph type="sldNum" sz="quarter" idx="12"/>
          </p:nvPr>
        </p:nvSpPr>
        <p:spPr/>
        <p:txBody>
          <a:bodyPr/>
          <a:lstStyle/>
          <a:p>
            <a:fld id="{66FE108E-6492-44D8-ADBE-4C1969AA690D}" type="slidenum">
              <a:rPr lang="en-SG" smtClean="0"/>
              <a:t>‹#›</a:t>
            </a:fld>
            <a:endParaRPr lang="en-SG"/>
          </a:p>
        </p:txBody>
      </p:sp>
    </p:spTree>
    <p:extLst>
      <p:ext uri="{BB962C8B-B14F-4D97-AF65-F5344CB8AC3E}">
        <p14:creationId xmlns:p14="http://schemas.microsoft.com/office/powerpoint/2010/main" val="35187611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5B947B4-88F0-4A89-B4B9-891C4327E5A7}"/>
              </a:ext>
            </a:extLst>
          </p:cNvPr>
          <p:cNvSpPr>
            <a:spLocks noGrp="1"/>
          </p:cNvSpPr>
          <p:nvPr>
            <p:ph type="dt" sz="half" idx="10"/>
          </p:nvPr>
        </p:nvSpPr>
        <p:spPr/>
        <p:txBody>
          <a:bodyPr/>
          <a:lstStyle/>
          <a:p>
            <a:fld id="{A4FCAA7E-D09A-48A3-86CD-65BFD54627A7}" type="datetimeFigureOut">
              <a:rPr lang="en-SG" smtClean="0"/>
              <a:t>9/8/2019</a:t>
            </a:fld>
            <a:endParaRPr lang="en-SG"/>
          </a:p>
        </p:txBody>
      </p:sp>
      <p:sp>
        <p:nvSpPr>
          <p:cNvPr id="3" name="Footer Placeholder 2">
            <a:extLst>
              <a:ext uri="{FF2B5EF4-FFF2-40B4-BE49-F238E27FC236}">
                <a16:creationId xmlns:a16="http://schemas.microsoft.com/office/drawing/2014/main" id="{3E118304-89E2-4338-B39D-0961E298CF40}"/>
              </a:ext>
            </a:extLst>
          </p:cNvPr>
          <p:cNvSpPr>
            <a:spLocks noGrp="1"/>
          </p:cNvSpPr>
          <p:nvPr>
            <p:ph type="ftr" sz="quarter" idx="11"/>
          </p:nvPr>
        </p:nvSpPr>
        <p:spPr/>
        <p:txBody>
          <a:bodyPr/>
          <a:lstStyle/>
          <a:p>
            <a:endParaRPr lang="en-SG"/>
          </a:p>
        </p:txBody>
      </p:sp>
      <p:sp>
        <p:nvSpPr>
          <p:cNvPr id="4" name="Slide Number Placeholder 3">
            <a:extLst>
              <a:ext uri="{FF2B5EF4-FFF2-40B4-BE49-F238E27FC236}">
                <a16:creationId xmlns:a16="http://schemas.microsoft.com/office/drawing/2014/main" id="{B4498A77-4DCC-40D2-9C64-1A05D78E6EAC}"/>
              </a:ext>
            </a:extLst>
          </p:cNvPr>
          <p:cNvSpPr>
            <a:spLocks noGrp="1"/>
          </p:cNvSpPr>
          <p:nvPr>
            <p:ph type="sldNum" sz="quarter" idx="12"/>
          </p:nvPr>
        </p:nvSpPr>
        <p:spPr/>
        <p:txBody>
          <a:bodyPr/>
          <a:lstStyle/>
          <a:p>
            <a:fld id="{66FE108E-6492-44D8-ADBE-4C1969AA690D}" type="slidenum">
              <a:rPr lang="en-SG" smtClean="0"/>
              <a:t>‹#›</a:t>
            </a:fld>
            <a:endParaRPr lang="en-SG"/>
          </a:p>
        </p:txBody>
      </p:sp>
    </p:spTree>
    <p:extLst>
      <p:ext uri="{BB962C8B-B14F-4D97-AF65-F5344CB8AC3E}">
        <p14:creationId xmlns:p14="http://schemas.microsoft.com/office/powerpoint/2010/main" val="42110957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37F86A-F481-4681-B0F7-FBDD2D4A61D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SG"/>
          </a:p>
        </p:txBody>
      </p:sp>
      <p:sp>
        <p:nvSpPr>
          <p:cNvPr id="3" name="Content Placeholder 2">
            <a:extLst>
              <a:ext uri="{FF2B5EF4-FFF2-40B4-BE49-F238E27FC236}">
                <a16:creationId xmlns:a16="http://schemas.microsoft.com/office/drawing/2014/main" id="{F1E2928D-116C-4B46-8A0A-B614B31043A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Text Placeholder 3">
            <a:extLst>
              <a:ext uri="{FF2B5EF4-FFF2-40B4-BE49-F238E27FC236}">
                <a16:creationId xmlns:a16="http://schemas.microsoft.com/office/drawing/2014/main" id="{84B37A94-6B19-475F-B0F6-293B2F3A272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0520D37-73D7-4EC4-93FD-C70E3D099AFC}"/>
              </a:ext>
            </a:extLst>
          </p:cNvPr>
          <p:cNvSpPr>
            <a:spLocks noGrp="1"/>
          </p:cNvSpPr>
          <p:nvPr>
            <p:ph type="dt" sz="half" idx="10"/>
          </p:nvPr>
        </p:nvSpPr>
        <p:spPr/>
        <p:txBody>
          <a:bodyPr/>
          <a:lstStyle/>
          <a:p>
            <a:fld id="{A4FCAA7E-D09A-48A3-86CD-65BFD54627A7}" type="datetimeFigureOut">
              <a:rPr lang="en-SG" smtClean="0"/>
              <a:t>9/8/2019</a:t>
            </a:fld>
            <a:endParaRPr lang="en-SG"/>
          </a:p>
        </p:txBody>
      </p:sp>
      <p:sp>
        <p:nvSpPr>
          <p:cNvPr id="6" name="Footer Placeholder 5">
            <a:extLst>
              <a:ext uri="{FF2B5EF4-FFF2-40B4-BE49-F238E27FC236}">
                <a16:creationId xmlns:a16="http://schemas.microsoft.com/office/drawing/2014/main" id="{1304EB58-F0AC-4A74-BBAD-14196FFCF0AF}"/>
              </a:ext>
            </a:extLst>
          </p:cNvPr>
          <p:cNvSpPr>
            <a:spLocks noGrp="1"/>
          </p:cNvSpPr>
          <p:nvPr>
            <p:ph type="ftr" sz="quarter" idx="11"/>
          </p:nvPr>
        </p:nvSpPr>
        <p:spPr/>
        <p:txBody>
          <a:bodyPr/>
          <a:lstStyle/>
          <a:p>
            <a:endParaRPr lang="en-SG"/>
          </a:p>
        </p:txBody>
      </p:sp>
      <p:sp>
        <p:nvSpPr>
          <p:cNvPr id="7" name="Slide Number Placeholder 6">
            <a:extLst>
              <a:ext uri="{FF2B5EF4-FFF2-40B4-BE49-F238E27FC236}">
                <a16:creationId xmlns:a16="http://schemas.microsoft.com/office/drawing/2014/main" id="{4EBE81F4-FD6D-4F54-93BC-95C37D1B6026}"/>
              </a:ext>
            </a:extLst>
          </p:cNvPr>
          <p:cNvSpPr>
            <a:spLocks noGrp="1"/>
          </p:cNvSpPr>
          <p:nvPr>
            <p:ph type="sldNum" sz="quarter" idx="12"/>
          </p:nvPr>
        </p:nvSpPr>
        <p:spPr/>
        <p:txBody>
          <a:bodyPr/>
          <a:lstStyle/>
          <a:p>
            <a:fld id="{66FE108E-6492-44D8-ADBE-4C1969AA690D}" type="slidenum">
              <a:rPr lang="en-SG" smtClean="0"/>
              <a:t>‹#›</a:t>
            </a:fld>
            <a:endParaRPr lang="en-SG"/>
          </a:p>
        </p:txBody>
      </p:sp>
    </p:spTree>
    <p:extLst>
      <p:ext uri="{BB962C8B-B14F-4D97-AF65-F5344CB8AC3E}">
        <p14:creationId xmlns:p14="http://schemas.microsoft.com/office/powerpoint/2010/main" val="20281450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2D6E95-6902-4109-83DA-B8043A3DDF0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SG"/>
          </a:p>
        </p:txBody>
      </p:sp>
      <p:sp>
        <p:nvSpPr>
          <p:cNvPr id="3" name="Picture Placeholder 2">
            <a:extLst>
              <a:ext uri="{FF2B5EF4-FFF2-40B4-BE49-F238E27FC236}">
                <a16:creationId xmlns:a16="http://schemas.microsoft.com/office/drawing/2014/main" id="{96E22B37-AD83-4773-9030-DEC4D5C525D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SG"/>
          </a:p>
        </p:txBody>
      </p:sp>
      <p:sp>
        <p:nvSpPr>
          <p:cNvPr id="4" name="Text Placeholder 3">
            <a:extLst>
              <a:ext uri="{FF2B5EF4-FFF2-40B4-BE49-F238E27FC236}">
                <a16:creationId xmlns:a16="http://schemas.microsoft.com/office/drawing/2014/main" id="{25F9FAE8-9972-434E-8B07-2E0F995804B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967C00A-3AC2-4093-B2A1-4F62B26EAE59}"/>
              </a:ext>
            </a:extLst>
          </p:cNvPr>
          <p:cNvSpPr>
            <a:spLocks noGrp="1"/>
          </p:cNvSpPr>
          <p:nvPr>
            <p:ph type="dt" sz="half" idx="10"/>
          </p:nvPr>
        </p:nvSpPr>
        <p:spPr/>
        <p:txBody>
          <a:bodyPr/>
          <a:lstStyle/>
          <a:p>
            <a:fld id="{A4FCAA7E-D09A-48A3-86CD-65BFD54627A7}" type="datetimeFigureOut">
              <a:rPr lang="en-SG" smtClean="0"/>
              <a:t>9/8/2019</a:t>
            </a:fld>
            <a:endParaRPr lang="en-SG"/>
          </a:p>
        </p:txBody>
      </p:sp>
      <p:sp>
        <p:nvSpPr>
          <p:cNvPr id="6" name="Footer Placeholder 5">
            <a:extLst>
              <a:ext uri="{FF2B5EF4-FFF2-40B4-BE49-F238E27FC236}">
                <a16:creationId xmlns:a16="http://schemas.microsoft.com/office/drawing/2014/main" id="{47883569-FDCD-46E2-8A4D-FDC0A90C3457}"/>
              </a:ext>
            </a:extLst>
          </p:cNvPr>
          <p:cNvSpPr>
            <a:spLocks noGrp="1"/>
          </p:cNvSpPr>
          <p:nvPr>
            <p:ph type="ftr" sz="quarter" idx="11"/>
          </p:nvPr>
        </p:nvSpPr>
        <p:spPr/>
        <p:txBody>
          <a:bodyPr/>
          <a:lstStyle/>
          <a:p>
            <a:endParaRPr lang="en-SG"/>
          </a:p>
        </p:txBody>
      </p:sp>
      <p:sp>
        <p:nvSpPr>
          <p:cNvPr id="7" name="Slide Number Placeholder 6">
            <a:extLst>
              <a:ext uri="{FF2B5EF4-FFF2-40B4-BE49-F238E27FC236}">
                <a16:creationId xmlns:a16="http://schemas.microsoft.com/office/drawing/2014/main" id="{B2A2C9C7-39F0-4C9C-9190-A886030A920F}"/>
              </a:ext>
            </a:extLst>
          </p:cNvPr>
          <p:cNvSpPr>
            <a:spLocks noGrp="1"/>
          </p:cNvSpPr>
          <p:nvPr>
            <p:ph type="sldNum" sz="quarter" idx="12"/>
          </p:nvPr>
        </p:nvSpPr>
        <p:spPr/>
        <p:txBody>
          <a:bodyPr/>
          <a:lstStyle/>
          <a:p>
            <a:fld id="{66FE108E-6492-44D8-ADBE-4C1969AA690D}" type="slidenum">
              <a:rPr lang="en-SG" smtClean="0"/>
              <a:t>‹#›</a:t>
            </a:fld>
            <a:endParaRPr lang="en-SG"/>
          </a:p>
        </p:txBody>
      </p:sp>
    </p:spTree>
    <p:extLst>
      <p:ext uri="{BB962C8B-B14F-4D97-AF65-F5344CB8AC3E}">
        <p14:creationId xmlns:p14="http://schemas.microsoft.com/office/powerpoint/2010/main" val="5039717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E19958B-42DD-48F8-A842-920E9652C0E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SG"/>
          </a:p>
        </p:txBody>
      </p:sp>
      <p:sp>
        <p:nvSpPr>
          <p:cNvPr id="3" name="Text Placeholder 2">
            <a:extLst>
              <a:ext uri="{FF2B5EF4-FFF2-40B4-BE49-F238E27FC236}">
                <a16:creationId xmlns:a16="http://schemas.microsoft.com/office/drawing/2014/main" id="{AD6E44AD-446E-4580-80C4-82B4FE94DCB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358083E5-14B9-4859-9415-45F9309312A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4FCAA7E-D09A-48A3-86CD-65BFD54627A7}" type="datetimeFigureOut">
              <a:rPr lang="en-SG" smtClean="0"/>
              <a:t>9/8/2019</a:t>
            </a:fld>
            <a:endParaRPr lang="en-SG"/>
          </a:p>
        </p:txBody>
      </p:sp>
      <p:sp>
        <p:nvSpPr>
          <p:cNvPr id="5" name="Footer Placeholder 4">
            <a:extLst>
              <a:ext uri="{FF2B5EF4-FFF2-40B4-BE49-F238E27FC236}">
                <a16:creationId xmlns:a16="http://schemas.microsoft.com/office/drawing/2014/main" id="{392B92E4-69F6-43A1-B7AE-6FE63D681ED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SG"/>
          </a:p>
        </p:txBody>
      </p:sp>
      <p:sp>
        <p:nvSpPr>
          <p:cNvPr id="6" name="Slide Number Placeholder 5">
            <a:extLst>
              <a:ext uri="{FF2B5EF4-FFF2-40B4-BE49-F238E27FC236}">
                <a16:creationId xmlns:a16="http://schemas.microsoft.com/office/drawing/2014/main" id="{918A2DE4-C080-4FED-A5C5-7B719194862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6FE108E-6492-44D8-ADBE-4C1969AA690D}" type="slidenum">
              <a:rPr lang="en-SG" smtClean="0"/>
              <a:t>‹#›</a:t>
            </a:fld>
            <a:endParaRPr lang="en-SG"/>
          </a:p>
        </p:txBody>
      </p:sp>
    </p:spTree>
    <p:extLst>
      <p:ext uri="{BB962C8B-B14F-4D97-AF65-F5344CB8AC3E}">
        <p14:creationId xmlns:p14="http://schemas.microsoft.com/office/powerpoint/2010/main" val="275671856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10.xml"/><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18.xml.rels><?xml version="1.0" encoding="UTF-8" standalone="yes"?>
<Relationships xmlns="http://schemas.openxmlformats.org/package/2006/relationships"><Relationship Id="rId3" Type="http://schemas.openxmlformats.org/officeDocument/2006/relationships/hyperlink" Target="https://github.com/muhdhuz" TargetMode="External"/><Relationship Id="rId2" Type="http://schemas.openxmlformats.org/officeDocument/2006/relationships/hyperlink" Target="http://smc2019.uma.es/articles/S8/S8_01_SMC2019_paper.pdf"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7.xml"/><Relationship Id="rId1" Type="http://schemas.openxmlformats.org/officeDocument/2006/relationships/slideLayout" Target="../slideLayouts/slideLayout12.xml"/><Relationship Id="rId5" Type="http://schemas.openxmlformats.org/officeDocument/2006/relationships/image" Target="../media/image42.png"/><Relationship Id="rId4" Type="http://schemas.openxmlformats.org/officeDocument/2006/relationships/image" Target="../media/image41.png"/></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8.jp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1.png"/><Relationship Id="rId3" Type="http://schemas.microsoft.com/office/2007/relationships/media" Target="../media/media2.wav"/><Relationship Id="rId7" Type="http://schemas.openxmlformats.org/officeDocument/2006/relationships/image" Target="../media/image10.png"/><Relationship Id="rId2" Type="http://schemas.openxmlformats.org/officeDocument/2006/relationships/audio" Target="../media/media1.wav"/><Relationship Id="rId1" Type="http://schemas.microsoft.com/office/2007/relationships/media" Target="../media/media1.wav"/><Relationship Id="rId6" Type="http://schemas.openxmlformats.org/officeDocument/2006/relationships/notesSlide" Target="../notesSlides/notesSlide5.xml"/><Relationship Id="rId5" Type="http://schemas.openxmlformats.org/officeDocument/2006/relationships/slideLayout" Target="../slideLayouts/slideLayout2.xml"/><Relationship Id="rId10" Type="http://schemas.openxmlformats.org/officeDocument/2006/relationships/image" Target="../media/image13.png"/><Relationship Id="rId4" Type="http://schemas.openxmlformats.org/officeDocument/2006/relationships/audio" Target="../media/media2.wav"/><Relationship Id="rId9"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A7B9BF3-FA12-4560-99DE-D35C8FA79867}"/>
              </a:ext>
            </a:extLst>
          </p:cNvPr>
          <p:cNvSpPr>
            <a:spLocks noGrp="1"/>
          </p:cNvSpPr>
          <p:nvPr>
            <p:ph type="title"/>
          </p:nvPr>
        </p:nvSpPr>
        <p:spPr>
          <a:xfrm>
            <a:off x="546351" y="833590"/>
            <a:ext cx="11139854" cy="930447"/>
          </a:xfrm>
        </p:spPr>
        <p:txBody>
          <a:bodyPr vert="horz" lIns="91440" tIns="45720" rIns="91440" bIns="45720" rtlCol="0" anchor="b">
            <a:normAutofit fontScale="90000"/>
          </a:bodyPr>
          <a:lstStyle/>
          <a:p>
            <a:pPr algn="ctr"/>
            <a:r>
              <a:rPr lang="en-US" dirty="0">
                <a:solidFill>
                  <a:srgbClr val="FFFFFF"/>
                </a:solidFill>
              </a:rPr>
              <a:t>Conditioning a Recurrent Neural Network to synthesize musical instrument transients</a:t>
            </a:r>
          </a:p>
        </p:txBody>
      </p:sp>
      <p:sp>
        <p:nvSpPr>
          <p:cNvPr id="12" name="Text Box 5"/>
          <p:cNvSpPr txBox="1">
            <a:spLocks noChangeArrowheads="1"/>
          </p:cNvSpPr>
          <p:nvPr/>
        </p:nvSpPr>
        <p:spPr bwMode="auto">
          <a:xfrm>
            <a:off x="3387990" y="3620194"/>
            <a:ext cx="6057683" cy="193899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pitchFamily="18" charset="0"/>
              </a:defRPr>
            </a:lvl1pPr>
            <a:lvl2pPr marL="742950" indent="-285750">
              <a:defRPr sz="2400">
                <a:solidFill>
                  <a:schemeClr val="tx1"/>
                </a:solidFill>
                <a:latin typeface="Times" pitchFamily="18" charset="0"/>
              </a:defRPr>
            </a:lvl2pPr>
            <a:lvl3pPr marL="1143000" indent="-228600">
              <a:defRPr sz="2400">
                <a:solidFill>
                  <a:schemeClr val="tx1"/>
                </a:solidFill>
                <a:latin typeface="Times" pitchFamily="18" charset="0"/>
              </a:defRPr>
            </a:lvl3pPr>
            <a:lvl4pPr marL="1600200" indent="-228600">
              <a:defRPr sz="2400">
                <a:solidFill>
                  <a:schemeClr val="tx1"/>
                </a:solidFill>
                <a:latin typeface="Times" pitchFamily="18" charset="0"/>
              </a:defRPr>
            </a:lvl4pPr>
            <a:lvl5pPr marL="2057400" indent="-228600">
              <a:defRPr sz="2400">
                <a:solidFill>
                  <a:schemeClr val="tx1"/>
                </a:solidFill>
                <a:latin typeface="Times" pitchFamily="18" charset="0"/>
              </a:defRPr>
            </a:lvl5pPr>
            <a:lvl6pPr marL="2514600" indent="-228600" eaLnBrk="0" fontAlgn="base" hangingPunct="0">
              <a:spcBef>
                <a:spcPct val="0"/>
              </a:spcBef>
              <a:spcAft>
                <a:spcPct val="0"/>
              </a:spcAft>
              <a:defRPr sz="2400">
                <a:solidFill>
                  <a:schemeClr val="tx1"/>
                </a:solidFill>
                <a:latin typeface="Times" pitchFamily="18" charset="0"/>
              </a:defRPr>
            </a:lvl6pPr>
            <a:lvl7pPr marL="2971800" indent="-228600" eaLnBrk="0" fontAlgn="base" hangingPunct="0">
              <a:spcBef>
                <a:spcPct val="0"/>
              </a:spcBef>
              <a:spcAft>
                <a:spcPct val="0"/>
              </a:spcAft>
              <a:defRPr sz="2400">
                <a:solidFill>
                  <a:schemeClr val="tx1"/>
                </a:solidFill>
                <a:latin typeface="Times" pitchFamily="18" charset="0"/>
              </a:defRPr>
            </a:lvl7pPr>
            <a:lvl8pPr marL="3429000" indent="-228600" eaLnBrk="0" fontAlgn="base" hangingPunct="0">
              <a:spcBef>
                <a:spcPct val="0"/>
              </a:spcBef>
              <a:spcAft>
                <a:spcPct val="0"/>
              </a:spcAft>
              <a:defRPr sz="2400">
                <a:solidFill>
                  <a:schemeClr val="tx1"/>
                </a:solidFill>
                <a:latin typeface="Times" pitchFamily="18" charset="0"/>
              </a:defRPr>
            </a:lvl8pPr>
            <a:lvl9pPr marL="3886200" indent="-228600" eaLnBrk="0" fontAlgn="base" hangingPunct="0">
              <a:spcBef>
                <a:spcPct val="0"/>
              </a:spcBef>
              <a:spcAft>
                <a:spcPct val="0"/>
              </a:spcAft>
              <a:defRPr sz="2400">
                <a:solidFill>
                  <a:schemeClr val="tx1"/>
                </a:solidFill>
                <a:latin typeface="Times" pitchFamily="18" charset="0"/>
              </a:defRPr>
            </a:lvl9pPr>
          </a:lstStyle>
          <a:p>
            <a:endParaRPr lang="en-SG" dirty="0">
              <a:latin typeface="+mn-lt"/>
            </a:endParaRPr>
          </a:p>
          <a:p>
            <a:pPr algn="ctr"/>
            <a:r>
              <a:rPr lang="en-US" dirty="0" err="1">
                <a:latin typeface="+mn-lt"/>
              </a:rPr>
              <a:t>Lonce</a:t>
            </a:r>
            <a:r>
              <a:rPr lang="en-US" dirty="0">
                <a:latin typeface="+mn-lt"/>
              </a:rPr>
              <a:t> Wyse, Muhammad </a:t>
            </a:r>
            <a:r>
              <a:rPr lang="en-US" dirty="0" err="1">
                <a:latin typeface="+mn-lt"/>
              </a:rPr>
              <a:t>Huzaifah</a:t>
            </a:r>
            <a:r>
              <a:rPr lang="en-SG" dirty="0">
                <a:latin typeface="+mn-lt"/>
              </a:rPr>
              <a:t> </a:t>
            </a:r>
            <a:endParaRPr lang="en-US" dirty="0">
              <a:latin typeface="+mn-lt"/>
            </a:endParaRPr>
          </a:p>
          <a:p>
            <a:pPr algn="ctr"/>
            <a:endParaRPr lang="en-US" dirty="0">
              <a:latin typeface="+mn-lt"/>
            </a:endParaRPr>
          </a:p>
          <a:p>
            <a:pPr algn="ctr"/>
            <a:r>
              <a:rPr lang="en-US" dirty="0">
                <a:latin typeface="+mn-lt"/>
              </a:rPr>
              <a:t>National University of Singapore</a:t>
            </a:r>
          </a:p>
          <a:p>
            <a:pPr algn="ctr"/>
            <a:endParaRPr lang="en-US" dirty="0"/>
          </a:p>
        </p:txBody>
      </p:sp>
    </p:spTree>
    <p:extLst>
      <p:ext uri="{BB962C8B-B14F-4D97-AF65-F5344CB8AC3E}">
        <p14:creationId xmlns:p14="http://schemas.microsoft.com/office/powerpoint/2010/main" val="7347559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99899462-FC16-43B0-966B-FCA2634507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4654295" y="478232"/>
            <a:ext cx="7034121" cy="5918673"/>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C371E8D-C10D-4370-AB4D-BCF6D53622FB}"/>
              </a:ext>
            </a:extLst>
          </p:cNvPr>
          <p:cNvSpPr>
            <a:spLocks noGrp="1"/>
          </p:cNvSpPr>
          <p:nvPr>
            <p:ph type="title"/>
          </p:nvPr>
        </p:nvSpPr>
        <p:spPr>
          <a:xfrm>
            <a:off x="5297762" y="1053711"/>
            <a:ext cx="5638994" cy="1424446"/>
          </a:xfrm>
        </p:spPr>
        <p:txBody>
          <a:bodyPr vert="horz" lIns="91440" tIns="45720" rIns="91440" bIns="45720" rtlCol="0" anchor="ctr">
            <a:normAutofit/>
          </a:bodyPr>
          <a:lstStyle/>
          <a:p>
            <a:r>
              <a:rPr lang="en-US" dirty="0">
                <a:solidFill>
                  <a:srgbClr val="FFFFFF"/>
                </a:solidFill>
              </a:rPr>
              <a:t>Hidden layer patterns – volume sweep</a:t>
            </a:r>
          </a:p>
        </p:txBody>
      </p:sp>
      <p:pic>
        <p:nvPicPr>
          <p:cNvPr id="7" name="Picture 6" descr="A close up of a piece of paper&#10;&#10;Description automatically generated">
            <a:extLst>
              <a:ext uri="{FF2B5EF4-FFF2-40B4-BE49-F238E27FC236}">
                <a16:creationId xmlns:a16="http://schemas.microsoft.com/office/drawing/2014/main" id="{038F2905-F104-49F9-8CC1-5EC4228C32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5244" y="153690"/>
            <a:ext cx="2751260" cy="3275310"/>
          </a:xfrm>
          <a:prstGeom prst="rect">
            <a:avLst/>
          </a:prstGeom>
        </p:spPr>
      </p:pic>
      <p:cxnSp>
        <p:nvCxnSpPr>
          <p:cNvPr id="14" name="Straight Connector 13">
            <a:extLst>
              <a:ext uri="{FF2B5EF4-FFF2-40B4-BE49-F238E27FC236}">
                <a16:creationId xmlns:a16="http://schemas.microsoft.com/office/drawing/2014/main" id="{AAFEA932-2DF1-410C-A00A-7A1E7DBF75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30098" y="2639023"/>
            <a:ext cx="4562441" cy="0"/>
          </a:xfrm>
          <a:prstGeom prst="line">
            <a:avLst/>
          </a:prstGeom>
          <a:ln w="22225">
            <a:solidFill>
              <a:srgbClr val="E7E6E6"/>
            </a:solidFill>
          </a:ln>
        </p:spPr>
        <p:style>
          <a:lnRef idx="1">
            <a:schemeClr val="accent1"/>
          </a:lnRef>
          <a:fillRef idx="0">
            <a:schemeClr val="accent1"/>
          </a:fillRef>
          <a:effectRef idx="0">
            <a:schemeClr val="accent1"/>
          </a:effectRef>
          <a:fontRef idx="minor">
            <a:schemeClr val="tx1"/>
          </a:fontRef>
        </p:style>
      </p:cxnSp>
      <p:pic>
        <p:nvPicPr>
          <p:cNvPr id="5" name="Content Placeholder 4">
            <a:extLst>
              <a:ext uri="{FF2B5EF4-FFF2-40B4-BE49-F238E27FC236}">
                <a16:creationId xmlns:a16="http://schemas.microsoft.com/office/drawing/2014/main" id="{DA8E9D14-D429-489C-BE09-868914318700}"/>
              </a:ext>
            </a:extLst>
          </p:cNvPr>
          <p:cNvPicPr>
            <a:picLocks noGrp="1" noChangeAspect="1"/>
          </p:cNvPicPr>
          <p:nvPr>
            <p:ph idx="4294967295"/>
          </p:nvPr>
        </p:nvPicPr>
        <p:blipFill>
          <a:blip r:embed="rId4">
            <a:extLst>
              <a:ext uri="{28A0092B-C50C-407E-A947-70E740481C1C}">
                <a14:useLocalDpi xmlns:a14="http://schemas.microsoft.com/office/drawing/2010/main" val="0"/>
              </a:ext>
            </a:extLst>
          </a:blip>
          <a:stretch>
            <a:fillRect/>
          </a:stretch>
        </p:blipFill>
        <p:spPr>
          <a:xfrm>
            <a:off x="1255244" y="3503673"/>
            <a:ext cx="2750291" cy="3274157"/>
          </a:xfrm>
          <a:prstGeom prst="rect">
            <a:avLst/>
          </a:prstGeom>
        </p:spPr>
      </p:pic>
      <p:sp>
        <p:nvSpPr>
          <p:cNvPr id="6" name="Vertical Text Placeholder 5">
            <a:extLst>
              <a:ext uri="{FF2B5EF4-FFF2-40B4-BE49-F238E27FC236}">
                <a16:creationId xmlns:a16="http://schemas.microsoft.com/office/drawing/2014/main" id="{2D3CE42B-DA10-44BF-8ABF-57EA693B79D1}"/>
              </a:ext>
            </a:extLst>
          </p:cNvPr>
          <p:cNvSpPr>
            <a:spLocks noGrp="1"/>
          </p:cNvSpPr>
          <p:nvPr>
            <p:ph type="body" orient="vert" idx="1"/>
          </p:nvPr>
        </p:nvSpPr>
        <p:spPr>
          <a:xfrm>
            <a:off x="5112580" y="3159015"/>
            <a:ext cx="6117550" cy="2645274"/>
          </a:xfrm>
        </p:spPr>
        <p:txBody>
          <a:bodyPr vert="horz" lIns="91440" tIns="45720" rIns="91440" bIns="45720" rtlCol="0" anchor="t">
            <a:normAutofit lnSpcReduction="10000"/>
          </a:bodyPr>
          <a:lstStyle/>
          <a:p>
            <a:r>
              <a:rPr lang="en-US" sz="2300" dirty="0">
                <a:solidFill>
                  <a:srgbClr val="FFFFFF"/>
                </a:solidFill>
              </a:rPr>
              <a:t>All units oscillate at frequency of the pitch, but with different waveforms.</a:t>
            </a:r>
          </a:p>
          <a:p>
            <a:r>
              <a:rPr lang="en-US" sz="2300" dirty="0">
                <a:solidFill>
                  <a:srgbClr val="FFFFFF"/>
                </a:solidFill>
              </a:rPr>
              <a:t>Volume selectivity observed in deep layers</a:t>
            </a:r>
          </a:p>
          <a:p>
            <a:r>
              <a:rPr lang="en-SG" sz="2300" dirty="0">
                <a:solidFill>
                  <a:srgbClr val="FFFFFF"/>
                </a:solidFill>
              </a:rPr>
              <a:t>Each unit differentiates itself from other units with a more unique response curve </a:t>
            </a:r>
          </a:p>
          <a:p>
            <a:r>
              <a:rPr lang="en-US" sz="2300" dirty="0">
                <a:solidFill>
                  <a:srgbClr val="FFFFFF"/>
                </a:solidFill>
              </a:rPr>
              <a:t>Volume is encoded by signal complexity</a:t>
            </a:r>
          </a:p>
          <a:p>
            <a:r>
              <a:rPr lang="en-SG" sz="2300" dirty="0">
                <a:solidFill>
                  <a:srgbClr val="FFFFFF"/>
                </a:solidFill>
              </a:rPr>
              <a:t>There are large overlaps in certain regions</a:t>
            </a:r>
            <a:endParaRPr lang="en-US" sz="2300" dirty="0">
              <a:solidFill>
                <a:srgbClr val="FFFFFF"/>
              </a:solidFill>
            </a:endParaRPr>
          </a:p>
        </p:txBody>
      </p:sp>
      <p:sp>
        <p:nvSpPr>
          <p:cNvPr id="15" name="TextBox 14">
            <a:extLst>
              <a:ext uri="{FF2B5EF4-FFF2-40B4-BE49-F238E27FC236}">
                <a16:creationId xmlns:a16="http://schemas.microsoft.com/office/drawing/2014/main" id="{B6AC06BD-CD3A-4452-8109-E1577A31BA25}"/>
              </a:ext>
            </a:extLst>
          </p:cNvPr>
          <p:cNvSpPr txBox="1"/>
          <p:nvPr/>
        </p:nvSpPr>
        <p:spPr>
          <a:xfrm>
            <a:off x="432852" y="1627434"/>
            <a:ext cx="728212" cy="276999"/>
          </a:xfrm>
          <a:prstGeom prst="rect">
            <a:avLst/>
          </a:prstGeom>
          <a:noFill/>
        </p:spPr>
        <p:txBody>
          <a:bodyPr wrap="square" rtlCol="0">
            <a:spAutoFit/>
          </a:bodyPr>
          <a:lstStyle/>
          <a:p>
            <a:r>
              <a:rPr lang="en-SG" sz="1200" dirty="0"/>
              <a:t>Layer 1</a:t>
            </a:r>
          </a:p>
        </p:txBody>
      </p:sp>
      <p:sp>
        <p:nvSpPr>
          <p:cNvPr id="17" name="TextBox 16">
            <a:extLst>
              <a:ext uri="{FF2B5EF4-FFF2-40B4-BE49-F238E27FC236}">
                <a16:creationId xmlns:a16="http://schemas.microsoft.com/office/drawing/2014/main" id="{02224BC4-3CF7-4981-96F2-F2EA43EC2B79}"/>
              </a:ext>
            </a:extLst>
          </p:cNvPr>
          <p:cNvSpPr txBox="1"/>
          <p:nvPr/>
        </p:nvSpPr>
        <p:spPr>
          <a:xfrm>
            <a:off x="432852" y="5002251"/>
            <a:ext cx="728212" cy="276999"/>
          </a:xfrm>
          <a:prstGeom prst="rect">
            <a:avLst/>
          </a:prstGeom>
          <a:noFill/>
        </p:spPr>
        <p:txBody>
          <a:bodyPr wrap="square" rtlCol="0">
            <a:spAutoFit/>
          </a:bodyPr>
          <a:lstStyle/>
          <a:p>
            <a:r>
              <a:rPr lang="en-SG" sz="1200" dirty="0"/>
              <a:t>Layer 4</a:t>
            </a:r>
          </a:p>
        </p:txBody>
      </p:sp>
    </p:spTree>
    <p:extLst>
      <p:ext uri="{BB962C8B-B14F-4D97-AF65-F5344CB8AC3E}">
        <p14:creationId xmlns:p14="http://schemas.microsoft.com/office/powerpoint/2010/main" val="36334989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2" name="Straight Connector 11">
            <a:extLst>
              <a:ext uri="{FF2B5EF4-FFF2-40B4-BE49-F238E27FC236}">
                <a16:creationId xmlns:a16="http://schemas.microsoft.com/office/drawing/2014/main" id="{99AE2756-0FC4-4155-83E7-58AAAB63E7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65689" y="477749"/>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247AB924-1B87-43FC-B7C7-B112D5C51A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463354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25B0399-55B1-4707-AF60-F02B0030E24C}"/>
              </a:ext>
            </a:extLst>
          </p:cNvPr>
          <p:cNvSpPr>
            <a:spLocks noGrp="1"/>
          </p:cNvSpPr>
          <p:nvPr>
            <p:ph type="title"/>
          </p:nvPr>
        </p:nvSpPr>
        <p:spPr>
          <a:xfrm>
            <a:off x="527538" y="4756638"/>
            <a:ext cx="11139854" cy="930447"/>
          </a:xfrm>
        </p:spPr>
        <p:txBody>
          <a:bodyPr vert="horz" lIns="91440" tIns="45720" rIns="91440" bIns="45720" rtlCol="0" anchor="b">
            <a:normAutofit/>
          </a:bodyPr>
          <a:lstStyle/>
          <a:p>
            <a:pPr algn="ctr"/>
            <a:r>
              <a:rPr lang="en-US" dirty="0">
                <a:solidFill>
                  <a:srgbClr val="FFFFFF"/>
                </a:solidFill>
              </a:rPr>
              <a:t>Hidden layer patterns - zoomed</a:t>
            </a:r>
          </a:p>
        </p:txBody>
      </p:sp>
      <p:pic>
        <p:nvPicPr>
          <p:cNvPr id="5" name="Content Placeholder 4" descr="A screenshot of a cell phone&#10;&#10;Description automatically generated">
            <a:extLst>
              <a:ext uri="{FF2B5EF4-FFF2-40B4-BE49-F238E27FC236}">
                <a16:creationId xmlns:a16="http://schemas.microsoft.com/office/drawing/2014/main" id="{4B57401D-378A-434E-AE40-6C978323DC1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396740" y="549605"/>
            <a:ext cx="3425609" cy="3881710"/>
          </a:xfrm>
          <a:prstGeom prst="rect">
            <a:avLst/>
          </a:prstGeom>
        </p:spPr>
      </p:pic>
      <p:cxnSp>
        <p:nvCxnSpPr>
          <p:cNvPr id="16" name="Straight Connector 15">
            <a:extLst>
              <a:ext uri="{FF2B5EF4-FFF2-40B4-BE49-F238E27FC236}">
                <a16:creationId xmlns:a16="http://schemas.microsoft.com/office/drawing/2014/main" id="{818DC98F-4057-4645-B948-F604F39A9CF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53400" y="477749"/>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4372655C-3400-4387-B8C0-98138FFEE79D}"/>
              </a:ext>
            </a:extLst>
          </p:cNvPr>
          <p:cNvPicPr>
            <a:picLocks noChangeAspect="1"/>
          </p:cNvPicPr>
          <p:nvPr/>
        </p:nvPicPr>
        <p:blipFill>
          <a:blip r:embed="rId4"/>
          <a:stretch>
            <a:fillRect/>
          </a:stretch>
        </p:blipFill>
        <p:spPr>
          <a:xfrm>
            <a:off x="447415" y="378841"/>
            <a:ext cx="3228092" cy="3997637"/>
          </a:xfrm>
          <a:prstGeom prst="rect">
            <a:avLst/>
          </a:prstGeom>
        </p:spPr>
      </p:pic>
      <p:cxnSp>
        <p:nvCxnSpPr>
          <p:cNvPr id="18" name="Straight Connector 17">
            <a:extLst>
              <a:ext uri="{FF2B5EF4-FFF2-40B4-BE49-F238E27FC236}">
                <a16:creationId xmlns:a16="http://schemas.microsoft.com/office/drawing/2014/main" id="{DAD2B705-4A9B-408D-AA80-4F41045E09D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573869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C4B38D2C-EB67-4013-AF90-EF3228A485FF}"/>
              </a:ext>
            </a:extLst>
          </p:cNvPr>
          <p:cNvSpPr txBox="1"/>
          <p:nvPr/>
        </p:nvSpPr>
        <p:spPr>
          <a:xfrm>
            <a:off x="5508157" y="268235"/>
            <a:ext cx="1106557" cy="276999"/>
          </a:xfrm>
          <a:prstGeom prst="rect">
            <a:avLst/>
          </a:prstGeom>
          <a:noFill/>
        </p:spPr>
        <p:txBody>
          <a:bodyPr wrap="square" rtlCol="0">
            <a:spAutoFit/>
          </a:bodyPr>
          <a:lstStyle/>
          <a:p>
            <a:r>
              <a:rPr lang="en-SG" sz="1200" dirty="0"/>
              <a:t>Volume = 0.3</a:t>
            </a:r>
          </a:p>
        </p:txBody>
      </p:sp>
      <p:grpSp>
        <p:nvGrpSpPr>
          <p:cNvPr id="6" name="Group 5">
            <a:extLst>
              <a:ext uri="{FF2B5EF4-FFF2-40B4-BE49-F238E27FC236}">
                <a16:creationId xmlns:a16="http://schemas.microsoft.com/office/drawing/2014/main" id="{E144E14D-CAE2-472D-A942-7E9B4E2F4AE7}"/>
              </a:ext>
            </a:extLst>
          </p:cNvPr>
          <p:cNvGrpSpPr/>
          <p:nvPr/>
        </p:nvGrpSpPr>
        <p:grpSpPr>
          <a:xfrm>
            <a:off x="8450369" y="240342"/>
            <a:ext cx="3433324" cy="4190973"/>
            <a:chOff x="4385729" y="60802"/>
            <a:chExt cx="3433324" cy="4190973"/>
          </a:xfrm>
        </p:grpSpPr>
        <p:pic>
          <p:nvPicPr>
            <p:cNvPr id="7" name="Picture 6" descr="A close up of text on a white background&#10;&#10;Description automatically generated">
              <a:extLst>
                <a:ext uri="{FF2B5EF4-FFF2-40B4-BE49-F238E27FC236}">
                  <a16:creationId xmlns:a16="http://schemas.microsoft.com/office/drawing/2014/main" id="{00C84F73-3DA9-4507-BC1B-8116EE9B4BD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85729" y="361323"/>
              <a:ext cx="3433324" cy="3890452"/>
            </a:xfrm>
            <a:prstGeom prst="rect">
              <a:avLst/>
            </a:prstGeom>
          </p:spPr>
        </p:pic>
        <p:sp>
          <p:nvSpPr>
            <p:cNvPr id="15" name="TextBox 14">
              <a:extLst>
                <a:ext uri="{FF2B5EF4-FFF2-40B4-BE49-F238E27FC236}">
                  <a16:creationId xmlns:a16="http://schemas.microsoft.com/office/drawing/2014/main" id="{9559EB65-AF23-45D7-90F9-174A2DC7610D}"/>
                </a:ext>
              </a:extLst>
            </p:cNvPr>
            <p:cNvSpPr txBox="1"/>
            <p:nvPr/>
          </p:nvSpPr>
          <p:spPr>
            <a:xfrm>
              <a:off x="5593365" y="60802"/>
              <a:ext cx="1106557" cy="276999"/>
            </a:xfrm>
            <a:prstGeom prst="rect">
              <a:avLst/>
            </a:prstGeom>
            <a:noFill/>
          </p:spPr>
          <p:txBody>
            <a:bodyPr wrap="square" rtlCol="0">
              <a:spAutoFit/>
            </a:bodyPr>
            <a:lstStyle/>
            <a:p>
              <a:r>
                <a:rPr lang="en-SG" sz="1200" dirty="0"/>
                <a:t>Volume = 0.7</a:t>
              </a:r>
            </a:p>
          </p:txBody>
        </p:sp>
      </p:grpSp>
    </p:spTree>
    <p:extLst>
      <p:ext uri="{BB962C8B-B14F-4D97-AF65-F5344CB8AC3E}">
        <p14:creationId xmlns:p14="http://schemas.microsoft.com/office/powerpoint/2010/main" val="42027649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AB45A142-4255-493C-8284-5D566C121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85000"/>
              <a:lumOff val="15000"/>
              <a:alpha val="89804"/>
            </a:schemeClr>
          </a:solidFill>
          <a:ln w="127000" cap="sq" cmpd="thinThick">
            <a:solidFill>
              <a:srgbClr val="595959">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9611797-BAFC-4435-B719-5EB27D4E4E78}"/>
              </a:ext>
            </a:extLst>
          </p:cNvPr>
          <p:cNvSpPr>
            <a:spLocks noGrp="1"/>
          </p:cNvSpPr>
          <p:nvPr>
            <p:ph type="title"/>
          </p:nvPr>
        </p:nvSpPr>
        <p:spPr>
          <a:xfrm>
            <a:off x="674237" y="1358365"/>
            <a:ext cx="3657600" cy="2224638"/>
          </a:xfrm>
        </p:spPr>
        <p:txBody>
          <a:bodyPr vert="horz" lIns="91440" tIns="45720" rIns="91440" bIns="45720" rtlCol="0" anchor="b">
            <a:normAutofit/>
          </a:bodyPr>
          <a:lstStyle/>
          <a:p>
            <a:pPr algn="ctr"/>
            <a:r>
              <a:rPr lang="en-US" kern="1200" dirty="0">
                <a:solidFill>
                  <a:srgbClr val="FFFFFF"/>
                </a:solidFill>
                <a:latin typeface="+mj-lt"/>
                <a:ea typeface="+mj-ea"/>
                <a:cs typeface="+mj-cs"/>
              </a:rPr>
              <a:t>Hidden unit response across volume</a:t>
            </a:r>
          </a:p>
        </p:txBody>
      </p:sp>
      <p:cxnSp>
        <p:nvCxnSpPr>
          <p:cNvPr id="22" name="Straight Connector 21">
            <a:extLst>
              <a:ext uri="{FF2B5EF4-FFF2-40B4-BE49-F238E27FC236}">
                <a16:creationId xmlns:a16="http://schemas.microsoft.com/office/drawing/2014/main" id="{38FB9660-F42F-4313-BBC4-47C007FE48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15" name="Content Placeholder 14" descr="A picture containing text, map&#10;&#10;Description automatically generated">
            <a:extLst>
              <a:ext uri="{FF2B5EF4-FFF2-40B4-BE49-F238E27FC236}">
                <a16:creationId xmlns:a16="http://schemas.microsoft.com/office/drawing/2014/main" id="{0C9D4172-E3BF-4E17-A838-735A44B04DB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499860" y="228600"/>
            <a:ext cx="4000500" cy="6400799"/>
          </a:xfrm>
          <a:prstGeom prst="rect">
            <a:avLst/>
          </a:prstGeom>
        </p:spPr>
      </p:pic>
      <p:sp>
        <p:nvSpPr>
          <p:cNvPr id="21" name="Vertical Text Placeholder 5">
            <a:extLst>
              <a:ext uri="{FF2B5EF4-FFF2-40B4-BE49-F238E27FC236}">
                <a16:creationId xmlns:a16="http://schemas.microsoft.com/office/drawing/2014/main" id="{E3675385-F1CD-470E-8E29-28D68759B843}"/>
              </a:ext>
            </a:extLst>
          </p:cNvPr>
          <p:cNvSpPr txBox="1">
            <a:spLocks/>
          </p:cNvSpPr>
          <p:nvPr/>
        </p:nvSpPr>
        <p:spPr>
          <a:xfrm>
            <a:off x="719141" y="4046759"/>
            <a:ext cx="3612696" cy="2645274"/>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300" dirty="0">
                <a:solidFill>
                  <a:srgbClr val="FFFFFF"/>
                </a:solidFill>
              </a:rPr>
              <a:t>Complexity = </a:t>
            </a:r>
          </a:p>
          <a:p>
            <a:endParaRPr lang="en-US" sz="2300" dirty="0">
              <a:solidFill>
                <a:srgbClr val="FFFFFF"/>
              </a:solidFill>
            </a:endParaRPr>
          </a:p>
          <a:p>
            <a:r>
              <a:rPr lang="en-US" sz="2300" dirty="0">
                <a:solidFill>
                  <a:srgbClr val="FFFFFF"/>
                </a:solidFill>
              </a:rPr>
              <a:t>Majority units activate at high and mid range</a:t>
            </a:r>
          </a:p>
          <a:p>
            <a:r>
              <a:rPr lang="en-US" sz="2300" dirty="0">
                <a:solidFill>
                  <a:srgbClr val="FFFFFF"/>
                </a:solidFill>
              </a:rPr>
              <a:t>Bimodal, low end response also present</a:t>
            </a:r>
          </a:p>
        </p:txBody>
      </p:sp>
      <p:pic>
        <p:nvPicPr>
          <p:cNvPr id="3" name="Picture 2">
            <a:extLst>
              <a:ext uri="{FF2B5EF4-FFF2-40B4-BE49-F238E27FC236}">
                <a16:creationId xmlns:a16="http://schemas.microsoft.com/office/drawing/2014/main" id="{E63BFA6F-78B6-4139-8B15-1E26042F509F}"/>
              </a:ext>
            </a:extLst>
          </p:cNvPr>
          <p:cNvPicPr>
            <a:picLocks noChangeAspect="1"/>
          </p:cNvPicPr>
          <p:nvPr/>
        </p:nvPicPr>
        <p:blipFill>
          <a:blip r:embed="rId4"/>
          <a:stretch>
            <a:fillRect/>
          </a:stretch>
        </p:blipFill>
        <p:spPr>
          <a:xfrm>
            <a:off x="2700725" y="4046759"/>
            <a:ext cx="1739470" cy="811041"/>
          </a:xfrm>
          <a:prstGeom prst="rect">
            <a:avLst/>
          </a:prstGeom>
        </p:spPr>
      </p:pic>
    </p:spTree>
    <p:extLst>
      <p:ext uri="{BB962C8B-B14F-4D97-AF65-F5344CB8AC3E}">
        <p14:creationId xmlns:p14="http://schemas.microsoft.com/office/powerpoint/2010/main" val="15044112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A7B9BF3-FA12-4560-99DE-D35C8FA79867}"/>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US" dirty="0">
                <a:solidFill>
                  <a:srgbClr val="FFFFFF"/>
                </a:solidFill>
              </a:rPr>
              <a:t>Pitch response</a:t>
            </a:r>
          </a:p>
        </p:txBody>
      </p:sp>
      <p:cxnSp>
        <p:nvCxnSpPr>
          <p:cNvPr id="26" name="Straight Connector 25">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17" name="Content Placeholder 16" descr="A close up of text on a white background&#10;&#10;Description automatically generated">
            <a:extLst>
              <a:ext uri="{FF2B5EF4-FFF2-40B4-BE49-F238E27FC236}">
                <a16:creationId xmlns:a16="http://schemas.microsoft.com/office/drawing/2014/main" id="{A0930A86-40C0-428D-897E-C25D28F92E00}"/>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95568" y="2426818"/>
            <a:ext cx="3527914" cy="3997637"/>
          </a:xfrm>
          <a:prstGeom prst="rect">
            <a:avLst/>
          </a:prstGeom>
        </p:spPr>
      </p:pic>
      <p:cxnSp>
        <p:nvCxnSpPr>
          <p:cNvPr id="28" name="Straight Connector 27">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19" name="Picture 18" descr="A close up of text on a white background&#10;&#10;Description automatically generated">
            <a:extLst>
              <a:ext uri="{FF2B5EF4-FFF2-40B4-BE49-F238E27FC236}">
                <a16:creationId xmlns:a16="http://schemas.microsoft.com/office/drawing/2014/main" id="{3A1C700C-AC27-465D-A4D5-5E96451BF05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09074" y="2426818"/>
            <a:ext cx="3527914" cy="3997637"/>
          </a:xfrm>
          <a:prstGeom prst="rect">
            <a:avLst/>
          </a:prstGeom>
        </p:spPr>
      </p:pic>
      <p:sp>
        <p:nvSpPr>
          <p:cNvPr id="23" name="Vertical Text Placeholder 5">
            <a:extLst>
              <a:ext uri="{FF2B5EF4-FFF2-40B4-BE49-F238E27FC236}">
                <a16:creationId xmlns:a16="http://schemas.microsoft.com/office/drawing/2014/main" id="{B699293D-8E9E-4D82-AC04-765AC8DE93A1}"/>
              </a:ext>
            </a:extLst>
          </p:cNvPr>
          <p:cNvSpPr txBox="1">
            <a:spLocks/>
          </p:cNvSpPr>
          <p:nvPr/>
        </p:nvSpPr>
        <p:spPr>
          <a:xfrm>
            <a:off x="4350299" y="1629198"/>
            <a:ext cx="6117550" cy="441176"/>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300" dirty="0">
                <a:solidFill>
                  <a:srgbClr val="FFFFFF"/>
                </a:solidFill>
              </a:rPr>
              <a:t>Units track period of pitch</a:t>
            </a:r>
          </a:p>
        </p:txBody>
      </p:sp>
      <p:sp>
        <p:nvSpPr>
          <p:cNvPr id="25" name="TextBox 24">
            <a:extLst>
              <a:ext uri="{FF2B5EF4-FFF2-40B4-BE49-F238E27FC236}">
                <a16:creationId xmlns:a16="http://schemas.microsoft.com/office/drawing/2014/main" id="{C40FC409-2FA9-402D-96A1-3A14F033BAC3}"/>
              </a:ext>
            </a:extLst>
          </p:cNvPr>
          <p:cNvSpPr txBox="1"/>
          <p:nvPr/>
        </p:nvSpPr>
        <p:spPr>
          <a:xfrm>
            <a:off x="2650657" y="6474070"/>
            <a:ext cx="1106557" cy="276999"/>
          </a:xfrm>
          <a:prstGeom prst="rect">
            <a:avLst/>
          </a:prstGeom>
          <a:noFill/>
        </p:spPr>
        <p:txBody>
          <a:bodyPr wrap="square" rtlCol="0">
            <a:spAutoFit/>
          </a:bodyPr>
          <a:lstStyle/>
          <a:p>
            <a:r>
              <a:rPr lang="en-SG" sz="1200" dirty="0"/>
              <a:t>Pitch = 0.2</a:t>
            </a:r>
          </a:p>
        </p:txBody>
      </p:sp>
      <p:sp>
        <p:nvSpPr>
          <p:cNvPr id="27" name="TextBox 26">
            <a:extLst>
              <a:ext uri="{FF2B5EF4-FFF2-40B4-BE49-F238E27FC236}">
                <a16:creationId xmlns:a16="http://schemas.microsoft.com/office/drawing/2014/main" id="{6EAFD732-EC3A-48B9-A499-71D27C5FCEA7}"/>
              </a:ext>
            </a:extLst>
          </p:cNvPr>
          <p:cNvSpPr txBox="1"/>
          <p:nvPr/>
        </p:nvSpPr>
        <p:spPr>
          <a:xfrm>
            <a:off x="8769517" y="6474070"/>
            <a:ext cx="1106557" cy="276999"/>
          </a:xfrm>
          <a:prstGeom prst="rect">
            <a:avLst/>
          </a:prstGeom>
          <a:noFill/>
        </p:spPr>
        <p:txBody>
          <a:bodyPr wrap="square" rtlCol="0">
            <a:spAutoFit/>
          </a:bodyPr>
          <a:lstStyle/>
          <a:p>
            <a:r>
              <a:rPr lang="en-SG" sz="1200" dirty="0"/>
              <a:t>Pitch = 0.5</a:t>
            </a:r>
          </a:p>
        </p:txBody>
      </p:sp>
    </p:spTree>
    <p:extLst>
      <p:ext uri="{BB962C8B-B14F-4D97-AF65-F5344CB8AC3E}">
        <p14:creationId xmlns:p14="http://schemas.microsoft.com/office/powerpoint/2010/main" val="19917641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A7B9BF3-FA12-4560-99DE-D35C8FA79867}"/>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US" dirty="0">
                <a:solidFill>
                  <a:srgbClr val="FFFFFF"/>
                </a:solidFill>
              </a:rPr>
              <a:t>Pitch response</a:t>
            </a:r>
          </a:p>
        </p:txBody>
      </p:sp>
      <p:cxnSp>
        <p:nvCxnSpPr>
          <p:cNvPr id="26" name="Straight Connector 25">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17" name="Content Placeholder 16" descr="A close up of text on a white background&#10;&#10;Description automatically generated">
            <a:extLst>
              <a:ext uri="{FF2B5EF4-FFF2-40B4-BE49-F238E27FC236}">
                <a16:creationId xmlns:a16="http://schemas.microsoft.com/office/drawing/2014/main" id="{A0930A86-40C0-428D-897E-C25D28F92E00}"/>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95568" y="2426818"/>
            <a:ext cx="3527914" cy="3997637"/>
          </a:xfrm>
          <a:prstGeom prst="rect">
            <a:avLst/>
          </a:prstGeom>
        </p:spPr>
      </p:pic>
      <p:cxnSp>
        <p:nvCxnSpPr>
          <p:cNvPr id="28" name="Straight Connector 27">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19" name="Picture 18" descr="A close up of text on a white background&#10;&#10;Description automatically generated">
            <a:extLst>
              <a:ext uri="{FF2B5EF4-FFF2-40B4-BE49-F238E27FC236}">
                <a16:creationId xmlns:a16="http://schemas.microsoft.com/office/drawing/2014/main" id="{3A1C700C-AC27-465D-A4D5-5E96451BF05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09074" y="2426818"/>
            <a:ext cx="3527914" cy="3997637"/>
          </a:xfrm>
          <a:prstGeom prst="rect">
            <a:avLst/>
          </a:prstGeom>
        </p:spPr>
      </p:pic>
      <p:sp>
        <p:nvSpPr>
          <p:cNvPr id="23" name="Vertical Text Placeholder 5">
            <a:extLst>
              <a:ext uri="{FF2B5EF4-FFF2-40B4-BE49-F238E27FC236}">
                <a16:creationId xmlns:a16="http://schemas.microsoft.com/office/drawing/2014/main" id="{B699293D-8E9E-4D82-AC04-765AC8DE93A1}"/>
              </a:ext>
            </a:extLst>
          </p:cNvPr>
          <p:cNvSpPr txBox="1">
            <a:spLocks/>
          </p:cNvSpPr>
          <p:nvPr/>
        </p:nvSpPr>
        <p:spPr>
          <a:xfrm>
            <a:off x="4350299" y="1629198"/>
            <a:ext cx="6117550" cy="441176"/>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300" dirty="0">
                <a:solidFill>
                  <a:srgbClr val="FFFFFF"/>
                </a:solidFill>
              </a:rPr>
              <a:t>Units track period of pitch</a:t>
            </a:r>
          </a:p>
        </p:txBody>
      </p:sp>
      <p:sp>
        <p:nvSpPr>
          <p:cNvPr id="25" name="TextBox 24">
            <a:extLst>
              <a:ext uri="{FF2B5EF4-FFF2-40B4-BE49-F238E27FC236}">
                <a16:creationId xmlns:a16="http://schemas.microsoft.com/office/drawing/2014/main" id="{C40FC409-2FA9-402D-96A1-3A14F033BAC3}"/>
              </a:ext>
            </a:extLst>
          </p:cNvPr>
          <p:cNvSpPr txBox="1"/>
          <p:nvPr/>
        </p:nvSpPr>
        <p:spPr>
          <a:xfrm>
            <a:off x="2650657" y="6474070"/>
            <a:ext cx="1106557" cy="276999"/>
          </a:xfrm>
          <a:prstGeom prst="rect">
            <a:avLst/>
          </a:prstGeom>
          <a:noFill/>
        </p:spPr>
        <p:txBody>
          <a:bodyPr wrap="square" rtlCol="0">
            <a:spAutoFit/>
          </a:bodyPr>
          <a:lstStyle/>
          <a:p>
            <a:r>
              <a:rPr lang="en-SG" sz="1200" dirty="0"/>
              <a:t>Pitch = 0.2</a:t>
            </a:r>
          </a:p>
        </p:txBody>
      </p:sp>
      <p:sp>
        <p:nvSpPr>
          <p:cNvPr id="27" name="TextBox 26">
            <a:extLst>
              <a:ext uri="{FF2B5EF4-FFF2-40B4-BE49-F238E27FC236}">
                <a16:creationId xmlns:a16="http://schemas.microsoft.com/office/drawing/2014/main" id="{6EAFD732-EC3A-48B9-A499-71D27C5FCEA7}"/>
              </a:ext>
            </a:extLst>
          </p:cNvPr>
          <p:cNvSpPr txBox="1"/>
          <p:nvPr/>
        </p:nvSpPr>
        <p:spPr>
          <a:xfrm>
            <a:off x="8769517" y="6474070"/>
            <a:ext cx="1106557" cy="276999"/>
          </a:xfrm>
          <a:prstGeom prst="rect">
            <a:avLst/>
          </a:prstGeom>
          <a:noFill/>
        </p:spPr>
        <p:txBody>
          <a:bodyPr wrap="square" rtlCol="0">
            <a:spAutoFit/>
          </a:bodyPr>
          <a:lstStyle/>
          <a:p>
            <a:r>
              <a:rPr lang="en-SG" sz="1200" dirty="0"/>
              <a:t>Pitch = 0.5</a:t>
            </a:r>
          </a:p>
        </p:txBody>
      </p:sp>
      <p:sp>
        <p:nvSpPr>
          <p:cNvPr id="3" name="Rectangle 2">
            <a:extLst>
              <a:ext uri="{FF2B5EF4-FFF2-40B4-BE49-F238E27FC236}">
                <a16:creationId xmlns:a16="http://schemas.microsoft.com/office/drawing/2014/main" id="{27416AF9-5968-4ED2-AAB4-E6511871D7A7}"/>
              </a:ext>
            </a:extLst>
          </p:cNvPr>
          <p:cNvSpPr/>
          <p:nvPr/>
        </p:nvSpPr>
        <p:spPr>
          <a:xfrm>
            <a:off x="1995259" y="2273641"/>
            <a:ext cx="18000" cy="4200427"/>
          </a:xfrm>
          <a:prstGeom prst="rect">
            <a:avLst/>
          </a:prstGeom>
          <a:solidFill>
            <a:srgbClr val="C000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2" name="Rectangle 11">
            <a:extLst>
              <a:ext uri="{FF2B5EF4-FFF2-40B4-BE49-F238E27FC236}">
                <a16:creationId xmlns:a16="http://schemas.microsoft.com/office/drawing/2014/main" id="{F989D367-E5FC-4F11-B9F7-4B0A23C6519D}"/>
              </a:ext>
            </a:extLst>
          </p:cNvPr>
          <p:cNvSpPr/>
          <p:nvPr/>
        </p:nvSpPr>
        <p:spPr>
          <a:xfrm>
            <a:off x="2703950" y="2273641"/>
            <a:ext cx="18000" cy="4200427"/>
          </a:xfrm>
          <a:prstGeom prst="rect">
            <a:avLst/>
          </a:prstGeom>
          <a:solidFill>
            <a:srgbClr val="C000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3" name="Rectangle 12">
            <a:extLst>
              <a:ext uri="{FF2B5EF4-FFF2-40B4-BE49-F238E27FC236}">
                <a16:creationId xmlns:a16="http://schemas.microsoft.com/office/drawing/2014/main" id="{0623C3D5-BD24-4044-AAD3-82A8213069EA}"/>
              </a:ext>
            </a:extLst>
          </p:cNvPr>
          <p:cNvSpPr/>
          <p:nvPr/>
        </p:nvSpPr>
        <p:spPr>
          <a:xfrm>
            <a:off x="8114120" y="2273641"/>
            <a:ext cx="18000" cy="4200427"/>
          </a:xfrm>
          <a:prstGeom prst="rect">
            <a:avLst/>
          </a:prstGeom>
          <a:solidFill>
            <a:srgbClr val="C000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4" name="Rectangle 13">
            <a:extLst>
              <a:ext uri="{FF2B5EF4-FFF2-40B4-BE49-F238E27FC236}">
                <a16:creationId xmlns:a16="http://schemas.microsoft.com/office/drawing/2014/main" id="{B9B4A930-F264-4E8F-BCE8-03A93C84C96A}"/>
              </a:ext>
            </a:extLst>
          </p:cNvPr>
          <p:cNvSpPr/>
          <p:nvPr/>
        </p:nvSpPr>
        <p:spPr>
          <a:xfrm>
            <a:off x="8819166" y="2273641"/>
            <a:ext cx="18000" cy="4200427"/>
          </a:xfrm>
          <a:prstGeom prst="rect">
            <a:avLst/>
          </a:prstGeom>
          <a:solidFill>
            <a:srgbClr val="C000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9778255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B45A142-4255-493C-8284-5D566C121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85000"/>
              <a:lumOff val="15000"/>
              <a:alpha val="89804"/>
            </a:schemeClr>
          </a:solidFill>
          <a:ln w="127000" cap="sq" cmpd="thinThick">
            <a:solidFill>
              <a:srgbClr val="595959">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D29D553-87A3-4A56-B067-34ED649B8AC7}"/>
              </a:ext>
            </a:extLst>
          </p:cNvPr>
          <p:cNvSpPr>
            <a:spLocks noGrp="1"/>
          </p:cNvSpPr>
          <p:nvPr>
            <p:ph type="title"/>
          </p:nvPr>
        </p:nvSpPr>
        <p:spPr>
          <a:xfrm>
            <a:off x="674237" y="818144"/>
            <a:ext cx="3657600" cy="2887579"/>
          </a:xfrm>
        </p:spPr>
        <p:txBody>
          <a:bodyPr vert="horz" lIns="91440" tIns="45720" rIns="91440" bIns="45720" rtlCol="0" anchor="b">
            <a:normAutofit/>
          </a:bodyPr>
          <a:lstStyle/>
          <a:p>
            <a:pPr algn="ctr"/>
            <a:r>
              <a:rPr lang="en-US" kern="1200" dirty="0">
                <a:solidFill>
                  <a:srgbClr val="FFFFFF"/>
                </a:solidFill>
                <a:latin typeface="+mj-lt"/>
                <a:ea typeface="+mj-ea"/>
                <a:cs typeface="+mj-cs"/>
              </a:rPr>
              <a:t>Hidden layer patterns - transients</a:t>
            </a:r>
          </a:p>
        </p:txBody>
      </p:sp>
      <p:cxnSp>
        <p:nvCxnSpPr>
          <p:cNvPr id="12" name="Straight Connector 11">
            <a:extLst>
              <a:ext uri="{FF2B5EF4-FFF2-40B4-BE49-F238E27FC236}">
                <a16:creationId xmlns:a16="http://schemas.microsoft.com/office/drawing/2014/main" id="{38FB9660-F42F-4313-BBC4-47C007FE48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5" name="Content Placeholder 4" descr="A close up of a piece of paper&#10;&#10;Description automatically generated">
            <a:extLst>
              <a:ext uri="{FF2B5EF4-FFF2-40B4-BE49-F238E27FC236}">
                <a16:creationId xmlns:a16="http://schemas.microsoft.com/office/drawing/2014/main" id="{50A865A4-1BDB-4912-BFAE-64DFA331E9E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186079" y="488602"/>
            <a:ext cx="6516114" cy="5880796"/>
          </a:xfrm>
          <a:prstGeom prst="rect">
            <a:avLst/>
          </a:prstGeom>
        </p:spPr>
      </p:pic>
      <p:sp>
        <p:nvSpPr>
          <p:cNvPr id="6" name="Vertical Text Placeholder 5">
            <a:extLst>
              <a:ext uri="{FF2B5EF4-FFF2-40B4-BE49-F238E27FC236}">
                <a16:creationId xmlns:a16="http://schemas.microsoft.com/office/drawing/2014/main" id="{176657F0-D71C-44AF-98F4-A63429830DDB}"/>
              </a:ext>
            </a:extLst>
          </p:cNvPr>
          <p:cNvSpPr txBox="1">
            <a:spLocks/>
          </p:cNvSpPr>
          <p:nvPr/>
        </p:nvSpPr>
        <p:spPr>
          <a:xfrm>
            <a:off x="618838" y="4113666"/>
            <a:ext cx="3768397" cy="2645274"/>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SG" sz="2300" dirty="0">
                <a:solidFill>
                  <a:srgbClr val="FFFFFF"/>
                </a:solidFill>
              </a:rPr>
              <a:t>Volume selectivity patterns are still visible during transients in the same units as before</a:t>
            </a:r>
            <a:endParaRPr lang="en-US" sz="2300" dirty="0">
              <a:solidFill>
                <a:srgbClr val="FFFFFF"/>
              </a:solidFill>
            </a:endParaRPr>
          </a:p>
          <a:p>
            <a:r>
              <a:rPr lang="en-US" sz="2300" dirty="0">
                <a:solidFill>
                  <a:srgbClr val="FFFFFF"/>
                </a:solidFill>
              </a:rPr>
              <a:t>Asymmetry in unit response between attack and decay</a:t>
            </a:r>
          </a:p>
        </p:txBody>
      </p:sp>
    </p:spTree>
    <p:extLst>
      <p:ext uri="{BB962C8B-B14F-4D97-AF65-F5344CB8AC3E}">
        <p14:creationId xmlns:p14="http://schemas.microsoft.com/office/powerpoint/2010/main" val="18701312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503AB13-B423-44DD-B697-7822C33929DF}"/>
              </a:ext>
            </a:extLst>
          </p:cNvPr>
          <p:cNvSpPr>
            <a:spLocks noGrp="1"/>
          </p:cNvSpPr>
          <p:nvPr>
            <p:ph type="title"/>
          </p:nvPr>
        </p:nvSpPr>
        <p:spPr>
          <a:xfrm>
            <a:off x="863029" y="1012004"/>
            <a:ext cx="3416158" cy="4795408"/>
          </a:xfrm>
        </p:spPr>
        <p:txBody>
          <a:bodyPr>
            <a:normAutofit/>
          </a:bodyPr>
          <a:lstStyle/>
          <a:p>
            <a:r>
              <a:rPr lang="en-SG" dirty="0">
                <a:solidFill>
                  <a:srgbClr val="FFFFFF"/>
                </a:solidFill>
              </a:rPr>
              <a:t>Future work</a:t>
            </a:r>
          </a:p>
        </p:txBody>
      </p:sp>
      <p:graphicFrame>
        <p:nvGraphicFramePr>
          <p:cNvPr id="5" name="Content Placeholder 2">
            <a:extLst>
              <a:ext uri="{FF2B5EF4-FFF2-40B4-BE49-F238E27FC236}">
                <a16:creationId xmlns:a16="http://schemas.microsoft.com/office/drawing/2014/main" id="{B4AAFA58-4BA5-43D8-8439-80F6761EA683}"/>
              </a:ext>
            </a:extLst>
          </p:cNvPr>
          <p:cNvGraphicFramePr>
            <a:graphicFrameLocks noGrp="1"/>
          </p:cNvGraphicFramePr>
          <p:nvPr>
            <p:ph idx="1"/>
            <p:extLst>
              <p:ext uri="{D42A27DB-BD31-4B8C-83A1-F6EECF244321}">
                <p14:modId xmlns:p14="http://schemas.microsoft.com/office/powerpoint/2010/main" val="3263453092"/>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1729527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99899462-FC16-43B0-966B-FCA2634507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4654295" y="478232"/>
            <a:ext cx="7034121" cy="5918673"/>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997BC3A-2557-4486-A121-71D527110938}"/>
              </a:ext>
            </a:extLst>
          </p:cNvPr>
          <p:cNvSpPr>
            <a:spLocks noGrp="1"/>
          </p:cNvSpPr>
          <p:nvPr>
            <p:ph type="title"/>
          </p:nvPr>
        </p:nvSpPr>
        <p:spPr>
          <a:xfrm>
            <a:off x="5122118" y="1080731"/>
            <a:ext cx="5638994" cy="1424446"/>
          </a:xfrm>
        </p:spPr>
        <p:txBody>
          <a:bodyPr>
            <a:normAutofit/>
          </a:bodyPr>
          <a:lstStyle/>
          <a:p>
            <a:pPr algn="ctr"/>
            <a:r>
              <a:rPr lang="en-SG" dirty="0">
                <a:solidFill>
                  <a:srgbClr val="FFFFFF"/>
                </a:solidFill>
              </a:rPr>
              <a:t>Thank you</a:t>
            </a:r>
          </a:p>
        </p:txBody>
      </p:sp>
      <p:cxnSp>
        <p:nvCxnSpPr>
          <p:cNvPr id="14" name="Straight Connector 13">
            <a:extLst>
              <a:ext uri="{FF2B5EF4-FFF2-40B4-BE49-F238E27FC236}">
                <a16:creationId xmlns:a16="http://schemas.microsoft.com/office/drawing/2014/main" id="{AAFEA932-2DF1-410C-A00A-7A1E7DBF75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30098" y="2639023"/>
            <a:ext cx="4562441" cy="0"/>
          </a:xfrm>
          <a:prstGeom prst="line">
            <a:avLst/>
          </a:prstGeom>
          <a:ln w="22225">
            <a:solidFill>
              <a:srgbClr val="E7E6E6"/>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DE5FE051-F9C7-4227-BAA4-2200BEA1B00B}"/>
              </a:ext>
            </a:extLst>
          </p:cNvPr>
          <p:cNvSpPr>
            <a:spLocks noGrp="1"/>
          </p:cNvSpPr>
          <p:nvPr>
            <p:ph idx="1"/>
          </p:nvPr>
        </p:nvSpPr>
        <p:spPr>
          <a:xfrm>
            <a:off x="5378775" y="3053636"/>
            <a:ext cx="5638995" cy="2987543"/>
          </a:xfrm>
        </p:spPr>
        <p:txBody>
          <a:bodyPr anchor="t">
            <a:normAutofit/>
          </a:bodyPr>
          <a:lstStyle/>
          <a:p>
            <a:pPr marL="0" indent="0" algn="ctr">
              <a:buNone/>
            </a:pPr>
            <a:r>
              <a:rPr lang="en-SG" sz="2300" dirty="0">
                <a:solidFill>
                  <a:schemeClr val="bg1"/>
                </a:solidFill>
              </a:rPr>
              <a:t>Please contact us </a:t>
            </a:r>
            <a:r>
              <a:rPr lang="en-US" sz="2300" dirty="0">
                <a:solidFill>
                  <a:schemeClr val="bg1"/>
                </a:solidFill>
              </a:rPr>
              <a:t>for</a:t>
            </a:r>
            <a:endParaRPr lang="en-SG" sz="2300" dirty="0">
              <a:solidFill>
                <a:schemeClr val="bg1"/>
              </a:solidFill>
            </a:endParaRPr>
          </a:p>
          <a:p>
            <a:pPr marL="0" indent="0" algn="ctr">
              <a:buNone/>
            </a:pPr>
            <a:r>
              <a:rPr lang="en-SG" sz="2400" dirty="0">
                <a:solidFill>
                  <a:schemeClr val="bg1"/>
                </a:solidFill>
              </a:rPr>
              <a:t>Post Doc and PhD funding opportunities</a:t>
            </a:r>
          </a:p>
          <a:p>
            <a:pPr marL="0" indent="0" algn="ctr">
              <a:buNone/>
            </a:pPr>
            <a:endParaRPr lang="en-SG" sz="2300" dirty="0">
              <a:solidFill>
                <a:srgbClr val="FFFFFF"/>
              </a:solidFill>
            </a:endParaRPr>
          </a:p>
        </p:txBody>
      </p:sp>
      <p:pic>
        <p:nvPicPr>
          <p:cNvPr id="13" name="Picture 12"/>
          <p:cNvPicPr>
            <a:picLocks noChangeAspect="1"/>
          </p:cNvPicPr>
          <p:nvPr/>
        </p:nvPicPr>
        <p:blipFill>
          <a:blip r:embed="rId3"/>
          <a:stretch>
            <a:fillRect/>
          </a:stretch>
        </p:blipFill>
        <p:spPr>
          <a:xfrm flipH="1">
            <a:off x="626306" y="223767"/>
            <a:ext cx="3147781" cy="2101144"/>
          </a:xfrm>
          <a:prstGeom prst="rect">
            <a:avLst/>
          </a:prstGeom>
        </p:spPr>
      </p:pic>
      <p:pic>
        <p:nvPicPr>
          <p:cNvPr id="15" name="Picture 14"/>
          <p:cNvPicPr>
            <a:picLocks noChangeAspect="1"/>
          </p:cNvPicPr>
          <p:nvPr/>
        </p:nvPicPr>
        <p:blipFill>
          <a:blip r:embed="rId4"/>
          <a:stretch>
            <a:fillRect/>
          </a:stretch>
        </p:blipFill>
        <p:spPr>
          <a:xfrm rot="5400000">
            <a:off x="1064136" y="2403839"/>
            <a:ext cx="2363611" cy="2127250"/>
          </a:xfrm>
          <a:prstGeom prst="rect">
            <a:avLst/>
          </a:prstGeom>
        </p:spPr>
      </p:pic>
      <p:pic>
        <p:nvPicPr>
          <p:cNvPr id="16" name="Picture 15"/>
          <p:cNvPicPr>
            <a:picLocks noChangeAspect="1"/>
          </p:cNvPicPr>
          <p:nvPr/>
        </p:nvPicPr>
        <p:blipFill>
          <a:blip r:embed="rId5"/>
          <a:stretch>
            <a:fillRect/>
          </a:stretch>
        </p:blipFill>
        <p:spPr>
          <a:xfrm>
            <a:off x="448236" y="4662904"/>
            <a:ext cx="3722511" cy="2096715"/>
          </a:xfrm>
          <a:prstGeom prst="rect">
            <a:avLst/>
          </a:prstGeom>
        </p:spPr>
      </p:pic>
    </p:spTree>
    <p:extLst>
      <p:ext uri="{BB962C8B-B14F-4D97-AF65-F5344CB8AC3E}">
        <p14:creationId xmlns:p14="http://schemas.microsoft.com/office/powerpoint/2010/main" val="37475160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85779F-9D0D-4FF3-B9AF-8B41A2E66BB5}"/>
              </a:ext>
            </a:extLst>
          </p:cNvPr>
          <p:cNvSpPr>
            <a:spLocks noGrp="1"/>
          </p:cNvSpPr>
          <p:nvPr>
            <p:ph type="title"/>
          </p:nvPr>
        </p:nvSpPr>
        <p:spPr/>
        <p:txBody>
          <a:bodyPr/>
          <a:lstStyle/>
          <a:p>
            <a:endParaRPr lang="en-SG"/>
          </a:p>
        </p:txBody>
      </p:sp>
      <p:sp>
        <p:nvSpPr>
          <p:cNvPr id="3" name="Content Placeholder 2">
            <a:extLst>
              <a:ext uri="{FF2B5EF4-FFF2-40B4-BE49-F238E27FC236}">
                <a16:creationId xmlns:a16="http://schemas.microsoft.com/office/drawing/2014/main" id="{BA24DF0C-5AD0-41D9-AE6F-BB1C78F109F0}"/>
              </a:ext>
            </a:extLst>
          </p:cNvPr>
          <p:cNvSpPr>
            <a:spLocks noGrp="1"/>
          </p:cNvSpPr>
          <p:nvPr>
            <p:ph idx="1"/>
          </p:nvPr>
        </p:nvSpPr>
        <p:spPr/>
        <p:txBody>
          <a:bodyPr/>
          <a:lstStyle/>
          <a:p>
            <a:r>
              <a:rPr lang="en-SG" dirty="0"/>
              <a:t>Links to paper: </a:t>
            </a:r>
            <a:r>
              <a:rPr lang="en-SG" dirty="0">
                <a:hlinkClick r:id="rId2"/>
              </a:rPr>
              <a:t>http://smc2019.uma.es/articles/S8/S8_01_SMC2019_paper.pdf</a:t>
            </a:r>
            <a:endParaRPr lang="en-SG" dirty="0"/>
          </a:p>
          <a:p>
            <a:r>
              <a:rPr lang="en-SG" dirty="0" err="1"/>
              <a:t>Github</a:t>
            </a:r>
            <a:r>
              <a:rPr lang="en-SG" dirty="0"/>
              <a:t>: </a:t>
            </a:r>
            <a:r>
              <a:rPr lang="en-SG" dirty="0">
                <a:hlinkClick r:id="rId3"/>
              </a:rPr>
              <a:t>https://github.com/muhdhuz</a:t>
            </a:r>
            <a:endParaRPr lang="en-SG" dirty="0"/>
          </a:p>
        </p:txBody>
      </p:sp>
    </p:spTree>
    <p:extLst>
      <p:ext uri="{BB962C8B-B14F-4D97-AF65-F5344CB8AC3E}">
        <p14:creationId xmlns:p14="http://schemas.microsoft.com/office/powerpoint/2010/main" val="38502947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20"/>
          <p:cNvSpPr txBox="1">
            <a:spLocks noGrp="1"/>
          </p:cNvSpPr>
          <p:nvPr>
            <p:ph type="title"/>
          </p:nvPr>
        </p:nvSpPr>
        <p:spPr>
          <a:xfrm>
            <a:off x="2357543" y="296552"/>
            <a:ext cx="6462600" cy="1143000"/>
          </a:xfrm>
          <a:prstGeom prst="rect">
            <a:avLst/>
          </a:prstGeom>
        </p:spPr>
        <p:txBody>
          <a:bodyPr spcFirstLastPara="1" vert="horz" wrap="square" lIns="91425" tIns="91425" rIns="91425" bIns="91425" rtlCol="0" anchor="b" anchorCtr="0">
            <a:noAutofit/>
          </a:bodyPr>
          <a:lstStyle/>
          <a:p>
            <a:pPr lvl="0"/>
            <a:r>
              <a:rPr lang="en-SG" dirty="0"/>
              <a:t>Methodology 1 - Model</a:t>
            </a:r>
            <a:endParaRPr dirty="0"/>
          </a:p>
        </p:txBody>
      </p:sp>
      <p:sp>
        <p:nvSpPr>
          <p:cNvPr id="156" name="Google Shape;156;p20"/>
          <p:cNvSpPr txBox="1">
            <a:spLocks noGrp="1"/>
          </p:cNvSpPr>
          <p:nvPr>
            <p:ph type="sldNum" idx="12"/>
          </p:nvPr>
        </p:nvSpPr>
        <p:spPr>
          <a:xfrm>
            <a:off x="10004575" y="6364177"/>
            <a:ext cx="548700" cy="417900"/>
          </a:xfrm>
          <a:prstGeom prst="rect">
            <a:avLst/>
          </a:prstGeom>
        </p:spPr>
        <p:txBody>
          <a:bodyPr spcFirstLastPara="1" vert="horz" wrap="square" lIns="91425" tIns="91425" rIns="91425" bIns="91425" rtlCol="0" anchor="t" anchorCtr="0">
            <a:noAutofit/>
          </a:bodyPr>
          <a:lstStyle/>
          <a:p>
            <a:fld id="{00000000-1234-1234-1234-123412341234}" type="slidenum">
              <a:rPr lang="en"/>
              <a:pPr/>
              <a:t>19</a:t>
            </a:fld>
            <a:endParaRPr/>
          </a:p>
        </p:txBody>
      </p:sp>
      <p:sp>
        <p:nvSpPr>
          <p:cNvPr id="41" name="Google Shape;94;p13">
            <a:extLst>
              <a:ext uri="{FF2B5EF4-FFF2-40B4-BE49-F238E27FC236}">
                <a16:creationId xmlns:a16="http://schemas.microsoft.com/office/drawing/2014/main" id="{385F21F3-C856-45FA-A33B-8834FAE6F9EA}"/>
              </a:ext>
            </a:extLst>
          </p:cNvPr>
          <p:cNvSpPr txBox="1"/>
          <p:nvPr/>
        </p:nvSpPr>
        <p:spPr>
          <a:xfrm>
            <a:off x="3689250" y="1494009"/>
            <a:ext cx="5034895" cy="1290353"/>
          </a:xfrm>
          <a:prstGeom prst="rect">
            <a:avLst/>
          </a:prstGeom>
          <a:noFill/>
          <a:ln>
            <a:noFill/>
          </a:ln>
        </p:spPr>
        <p:txBody>
          <a:bodyPr spcFirstLastPara="1" wrap="square" lIns="91425" tIns="91425" rIns="91425" bIns="91425" anchor="t" anchorCtr="0">
            <a:noAutofit/>
          </a:bodyPr>
          <a:lstStyle/>
          <a:p>
            <a:pPr>
              <a:spcBef>
                <a:spcPts val="600"/>
              </a:spcBef>
            </a:pPr>
            <a:r>
              <a:rPr lang="en-SG" b="1" dirty="0">
                <a:solidFill>
                  <a:srgbClr val="F20253"/>
                </a:solidFill>
                <a:latin typeface="Lato"/>
                <a:ea typeface="Lato"/>
                <a:cs typeface="Lato"/>
                <a:sym typeface="Lato"/>
              </a:rPr>
              <a:t>DEEP NEURAL NETWORKS</a:t>
            </a:r>
          </a:p>
          <a:p>
            <a:pPr>
              <a:spcBef>
                <a:spcPts val="600"/>
              </a:spcBef>
            </a:pPr>
            <a:r>
              <a:rPr lang="en-SG" dirty="0">
                <a:solidFill>
                  <a:srgbClr val="677480"/>
                </a:solidFill>
                <a:latin typeface="Lato"/>
                <a:ea typeface="Lato"/>
                <a:cs typeface="Lato"/>
                <a:sym typeface="Lato"/>
              </a:rPr>
              <a:t>Challenge: To preserve local fidelity while capturing long-term (temporal) correlations</a:t>
            </a:r>
            <a:endParaRPr dirty="0">
              <a:solidFill>
                <a:srgbClr val="677480"/>
              </a:solidFill>
              <a:latin typeface="Lato"/>
              <a:ea typeface="Lato"/>
              <a:cs typeface="Lato"/>
              <a:sym typeface="Lato"/>
            </a:endParaRPr>
          </a:p>
          <a:p>
            <a:pPr>
              <a:spcBef>
                <a:spcPts val="600"/>
              </a:spcBef>
              <a:buClr>
                <a:schemeClr val="dk1"/>
              </a:buClr>
              <a:buSzPts val="1100"/>
            </a:pPr>
            <a:r>
              <a:rPr lang="en-SG" dirty="0">
                <a:solidFill>
                  <a:srgbClr val="677480"/>
                </a:solidFill>
                <a:latin typeface="Lato"/>
                <a:ea typeface="Lato"/>
                <a:cs typeface="Lato"/>
                <a:sym typeface="Lato"/>
              </a:rPr>
              <a:t>A variety of generative architectures are suitable</a:t>
            </a:r>
            <a:endParaRPr dirty="0">
              <a:solidFill>
                <a:srgbClr val="677480"/>
              </a:solidFill>
              <a:latin typeface="Lato"/>
              <a:ea typeface="Lato"/>
              <a:cs typeface="Lato"/>
              <a:sym typeface="Lato"/>
            </a:endParaRPr>
          </a:p>
          <a:p>
            <a:pPr>
              <a:spcBef>
                <a:spcPts val="600"/>
              </a:spcBef>
              <a:buClr>
                <a:schemeClr val="dk1"/>
              </a:buClr>
              <a:buSzPts val="1100"/>
            </a:pPr>
            <a:endParaRPr dirty="0">
              <a:solidFill>
                <a:srgbClr val="677480"/>
              </a:solidFill>
              <a:latin typeface="Lato"/>
              <a:ea typeface="Lato"/>
              <a:cs typeface="Lato"/>
              <a:sym typeface="Lato"/>
            </a:endParaRPr>
          </a:p>
          <a:p>
            <a:pPr>
              <a:spcBef>
                <a:spcPts val="600"/>
              </a:spcBef>
            </a:pPr>
            <a:endParaRPr dirty="0">
              <a:solidFill>
                <a:srgbClr val="677480"/>
              </a:solidFill>
              <a:latin typeface="Lato"/>
              <a:ea typeface="Lato"/>
              <a:cs typeface="Lato"/>
              <a:sym typeface="Lato"/>
            </a:endParaRPr>
          </a:p>
        </p:txBody>
      </p:sp>
      <p:pic>
        <p:nvPicPr>
          <p:cNvPr id="3" name="Picture 2" descr="A drawing of a face&#10;&#10;Description generated with high confidence">
            <a:extLst>
              <a:ext uri="{FF2B5EF4-FFF2-40B4-BE49-F238E27FC236}">
                <a16:creationId xmlns:a16="http://schemas.microsoft.com/office/drawing/2014/main" id="{4D371B8A-9A59-4032-93B1-BADC6DE65516}"/>
              </a:ext>
            </a:extLst>
          </p:cNvPr>
          <p:cNvPicPr>
            <a:picLocks noChangeAspect="1"/>
          </p:cNvPicPr>
          <p:nvPr/>
        </p:nvPicPr>
        <p:blipFill>
          <a:blip r:embed="rId3"/>
          <a:stretch>
            <a:fillRect/>
          </a:stretch>
        </p:blipFill>
        <p:spPr>
          <a:xfrm>
            <a:off x="639078" y="3429000"/>
            <a:ext cx="3314214" cy="1699726"/>
          </a:xfrm>
          <a:prstGeom prst="rect">
            <a:avLst/>
          </a:prstGeom>
        </p:spPr>
      </p:pic>
      <p:pic>
        <p:nvPicPr>
          <p:cNvPr id="5" name="Picture 4" descr="A close up of a logo&#10;&#10;Description generated with high confidence">
            <a:extLst>
              <a:ext uri="{FF2B5EF4-FFF2-40B4-BE49-F238E27FC236}">
                <a16:creationId xmlns:a16="http://schemas.microsoft.com/office/drawing/2014/main" id="{7F4CD166-F023-4115-8F64-3DCC2398962D}"/>
              </a:ext>
            </a:extLst>
          </p:cNvPr>
          <p:cNvPicPr>
            <a:picLocks noChangeAspect="1"/>
          </p:cNvPicPr>
          <p:nvPr/>
        </p:nvPicPr>
        <p:blipFill>
          <a:blip r:embed="rId4"/>
          <a:stretch>
            <a:fillRect/>
          </a:stretch>
        </p:blipFill>
        <p:spPr>
          <a:xfrm>
            <a:off x="4518538" y="4934395"/>
            <a:ext cx="3051331" cy="1508735"/>
          </a:xfrm>
          <a:prstGeom prst="rect">
            <a:avLst/>
          </a:prstGeom>
        </p:spPr>
      </p:pic>
      <p:pic>
        <p:nvPicPr>
          <p:cNvPr id="7" name="Picture 6">
            <a:extLst>
              <a:ext uri="{FF2B5EF4-FFF2-40B4-BE49-F238E27FC236}">
                <a16:creationId xmlns:a16="http://schemas.microsoft.com/office/drawing/2014/main" id="{BB63F434-4263-42AD-838A-FBCBDBB4E4AB}"/>
              </a:ext>
            </a:extLst>
          </p:cNvPr>
          <p:cNvPicPr>
            <a:picLocks noChangeAspect="1"/>
          </p:cNvPicPr>
          <p:nvPr/>
        </p:nvPicPr>
        <p:blipFill>
          <a:blip r:embed="rId5"/>
          <a:stretch>
            <a:fillRect/>
          </a:stretch>
        </p:blipFill>
        <p:spPr>
          <a:xfrm>
            <a:off x="6632119" y="3221716"/>
            <a:ext cx="3646806" cy="1254770"/>
          </a:xfrm>
          <a:prstGeom prst="rect">
            <a:avLst/>
          </a:prstGeom>
        </p:spPr>
      </p:pic>
      <p:sp>
        <p:nvSpPr>
          <p:cNvPr id="11" name="TextBox 10">
            <a:extLst>
              <a:ext uri="{FF2B5EF4-FFF2-40B4-BE49-F238E27FC236}">
                <a16:creationId xmlns:a16="http://schemas.microsoft.com/office/drawing/2014/main" id="{A9DBD299-65E8-4C19-864B-E6870A9C6439}"/>
              </a:ext>
            </a:extLst>
          </p:cNvPr>
          <p:cNvSpPr txBox="1"/>
          <p:nvPr/>
        </p:nvSpPr>
        <p:spPr>
          <a:xfrm>
            <a:off x="997723" y="2921283"/>
            <a:ext cx="1005071" cy="369332"/>
          </a:xfrm>
          <a:prstGeom prst="rect">
            <a:avLst/>
          </a:prstGeom>
          <a:noFill/>
        </p:spPr>
        <p:txBody>
          <a:bodyPr wrap="square" rtlCol="0">
            <a:spAutoFit/>
          </a:bodyPr>
          <a:lstStyle/>
          <a:p>
            <a:r>
              <a:rPr lang="en-SG" dirty="0">
                <a:solidFill>
                  <a:srgbClr val="FF9715"/>
                </a:solidFill>
                <a:latin typeface="Lato" panose="020B0600070205080204" charset="0"/>
              </a:rPr>
              <a:t>GANs</a:t>
            </a:r>
          </a:p>
        </p:txBody>
      </p:sp>
      <p:sp>
        <p:nvSpPr>
          <p:cNvPr id="12" name="TextBox 11">
            <a:extLst>
              <a:ext uri="{FF2B5EF4-FFF2-40B4-BE49-F238E27FC236}">
                <a16:creationId xmlns:a16="http://schemas.microsoft.com/office/drawing/2014/main" id="{409AAF54-7BBD-4E5E-A207-E830EED3F8EB}"/>
              </a:ext>
            </a:extLst>
          </p:cNvPr>
          <p:cNvSpPr txBox="1"/>
          <p:nvPr/>
        </p:nvSpPr>
        <p:spPr>
          <a:xfrm>
            <a:off x="3689250" y="5636443"/>
            <a:ext cx="1005071" cy="369332"/>
          </a:xfrm>
          <a:prstGeom prst="rect">
            <a:avLst/>
          </a:prstGeom>
          <a:noFill/>
        </p:spPr>
        <p:txBody>
          <a:bodyPr wrap="square" rtlCol="0">
            <a:spAutoFit/>
          </a:bodyPr>
          <a:lstStyle/>
          <a:p>
            <a:r>
              <a:rPr lang="en-SG" dirty="0">
                <a:solidFill>
                  <a:srgbClr val="FF9715"/>
                </a:solidFill>
                <a:latin typeface="Lato" panose="020B0600070205080204" charset="0"/>
              </a:rPr>
              <a:t>VAEs</a:t>
            </a:r>
          </a:p>
        </p:txBody>
      </p:sp>
      <p:sp>
        <p:nvSpPr>
          <p:cNvPr id="13" name="TextBox 12">
            <a:extLst>
              <a:ext uri="{FF2B5EF4-FFF2-40B4-BE49-F238E27FC236}">
                <a16:creationId xmlns:a16="http://schemas.microsoft.com/office/drawing/2014/main" id="{12A74DDF-D6D5-430D-A7E5-8DAAF99B9318}"/>
              </a:ext>
            </a:extLst>
          </p:cNvPr>
          <p:cNvSpPr txBox="1"/>
          <p:nvPr/>
        </p:nvSpPr>
        <p:spPr>
          <a:xfrm>
            <a:off x="7651383" y="4468279"/>
            <a:ext cx="1770279" cy="369332"/>
          </a:xfrm>
          <a:prstGeom prst="rect">
            <a:avLst/>
          </a:prstGeom>
          <a:noFill/>
        </p:spPr>
        <p:txBody>
          <a:bodyPr wrap="square" rtlCol="0">
            <a:spAutoFit/>
          </a:bodyPr>
          <a:lstStyle/>
          <a:p>
            <a:r>
              <a:rPr lang="en-SG" dirty="0">
                <a:solidFill>
                  <a:srgbClr val="FF9715"/>
                </a:solidFill>
                <a:latin typeface="Lato" panose="020B0600070205080204" charset="0"/>
              </a:rPr>
              <a:t>Autoregressive</a:t>
            </a:r>
          </a:p>
        </p:txBody>
      </p:sp>
    </p:spTree>
    <p:extLst>
      <p:ext uri="{BB962C8B-B14F-4D97-AF65-F5344CB8AC3E}">
        <p14:creationId xmlns:p14="http://schemas.microsoft.com/office/powerpoint/2010/main" val="1745350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1EFA7D6-9654-4A23-9D22-0BE65B84FA84}"/>
              </a:ext>
            </a:extLst>
          </p:cNvPr>
          <p:cNvSpPr>
            <a:spLocks noGrp="1"/>
          </p:cNvSpPr>
          <p:nvPr>
            <p:ph type="title"/>
          </p:nvPr>
        </p:nvSpPr>
        <p:spPr>
          <a:xfrm>
            <a:off x="863029" y="1012004"/>
            <a:ext cx="3416158" cy="4795408"/>
          </a:xfrm>
        </p:spPr>
        <p:txBody>
          <a:bodyPr>
            <a:normAutofit/>
          </a:bodyPr>
          <a:lstStyle/>
          <a:p>
            <a:r>
              <a:rPr lang="en-SG" dirty="0">
                <a:solidFill>
                  <a:srgbClr val="FFFFFF"/>
                </a:solidFill>
              </a:rPr>
              <a:t>Objectives</a:t>
            </a:r>
          </a:p>
        </p:txBody>
      </p:sp>
      <p:graphicFrame>
        <p:nvGraphicFramePr>
          <p:cNvPr id="5" name="Content Placeholder 2">
            <a:extLst>
              <a:ext uri="{FF2B5EF4-FFF2-40B4-BE49-F238E27FC236}">
                <a16:creationId xmlns:a16="http://schemas.microsoft.com/office/drawing/2014/main" id="{E4A7FE8C-2B36-4177-B60D-34B3643CDEAE}"/>
              </a:ext>
            </a:extLst>
          </p:cNvPr>
          <p:cNvGraphicFramePr>
            <a:graphicFrameLocks noGrp="1"/>
          </p:cNvGraphicFramePr>
          <p:nvPr>
            <p:ph idx="1"/>
            <p:extLst>
              <p:ext uri="{D42A27DB-BD31-4B8C-83A1-F6EECF244321}">
                <p14:modId xmlns:p14="http://schemas.microsoft.com/office/powerpoint/2010/main" val="815397909"/>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2526400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F99A8AFF-AA2E-4BEE-A48B-DEF81067D03B}"/>
              </a:ext>
            </a:extLst>
          </p:cNvPr>
          <p:cNvSpPr/>
          <p:nvPr/>
        </p:nvSpPr>
        <p:spPr>
          <a:xfrm>
            <a:off x="514350" y="1478456"/>
            <a:ext cx="7537450" cy="1223712"/>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 name="Content Placeholder 2"/>
          <p:cNvSpPr>
            <a:spLocks noGrp="1"/>
          </p:cNvSpPr>
          <p:nvPr>
            <p:ph idx="1"/>
          </p:nvPr>
        </p:nvSpPr>
        <p:spPr>
          <a:xfrm>
            <a:off x="605845" y="1546263"/>
            <a:ext cx="10972800" cy="1155906"/>
          </a:xfrm>
        </p:spPr>
        <p:txBody>
          <a:bodyPr/>
          <a:lstStyle/>
          <a:p>
            <a:r>
              <a:rPr lang="en-US" dirty="0"/>
              <a:t>Provide sound examples </a:t>
            </a:r>
            <a:r>
              <a:rPr lang="en-US" i="1" dirty="0">
                <a:solidFill>
                  <a:srgbClr val="009C05"/>
                </a:solidFill>
              </a:rPr>
              <a:t>and desired interaction</a:t>
            </a:r>
          </a:p>
          <a:p>
            <a:r>
              <a:rPr lang="en-US" dirty="0"/>
              <a:t>Get parameterized synthesis model</a:t>
            </a:r>
          </a:p>
        </p:txBody>
      </p:sp>
      <p:pic>
        <p:nvPicPr>
          <p:cNvPr id="5" name="Picture 4" descr="snd2model1.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9140" y="3730557"/>
            <a:ext cx="4596191" cy="1986102"/>
          </a:xfrm>
          <a:prstGeom prst="rect">
            <a:avLst/>
          </a:prstGeom>
        </p:spPr>
      </p:pic>
      <p:pic>
        <p:nvPicPr>
          <p:cNvPr id="6" name="Picture 5" descr="snd2model2.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51985" y="2812852"/>
            <a:ext cx="4526660" cy="3828143"/>
          </a:xfrm>
          <a:prstGeom prst="rect">
            <a:avLst/>
          </a:prstGeom>
        </p:spPr>
      </p:pic>
      <p:sp>
        <p:nvSpPr>
          <p:cNvPr id="7" name="Striped Right Arrow 6"/>
          <p:cNvSpPr/>
          <p:nvPr/>
        </p:nvSpPr>
        <p:spPr>
          <a:xfrm>
            <a:off x="5301376" y="4481292"/>
            <a:ext cx="1304544" cy="484632"/>
          </a:xfrm>
          <a:prstGeom prst="striped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p:cNvSpPr txBox="1"/>
          <p:nvPr/>
        </p:nvSpPr>
        <p:spPr>
          <a:xfrm>
            <a:off x="790224" y="6273224"/>
            <a:ext cx="2880817" cy="584776"/>
          </a:xfrm>
          <a:prstGeom prst="rect">
            <a:avLst/>
          </a:prstGeom>
          <a:noFill/>
        </p:spPr>
        <p:txBody>
          <a:bodyPr wrap="none" rtlCol="0">
            <a:spAutoFit/>
          </a:bodyPr>
          <a:lstStyle/>
          <a:p>
            <a:r>
              <a:rPr lang="en-US" sz="1600" dirty="0" err="1">
                <a:latin typeface="+mn-lt"/>
              </a:rPr>
              <a:t>Lyrebird.ai</a:t>
            </a:r>
            <a:r>
              <a:rPr lang="en-US" sz="1600" dirty="0">
                <a:latin typeface="+mn-lt"/>
              </a:rPr>
              <a:t> – train on your voice,</a:t>
            </a:r>
          </a:p>
          <a:p>
            <a:r>
              <a:rPr lang="en-US" sz="1600" dirty="0">
                <a:latin typeface="+mn-lt"/>
              </a:rPr>
              <a:t>Type text to synthesize</a:t>
            </a:r>
          </a:p>
        </p:txBody>
      </p:sp>
      <p:sp>
        <p:nvSpPr>
          <p:cNvPr id="8" name="Title 1"/>
          <p:cNvSpPr txBox="1">
            <a:spLocks/>
          </p:cNvSpPr>
          <p:nvPr/>
        </p:nvSpPr>
        <p:spPr>
          <a:xfrm>
            <a:off x="2505237" y="337529"/>
            <a:ext cx="7101091" cy="758872"/>
          </a:xfrm>
          <a:prstGeom prst="rect">
            <a:avLst/>
          </a:prstGeom>
          <a:solidFill>
            <a:srgbClr val="404040"/>
          </a:solidFill>
          <a:ln w="127000" cap="sq" cmpd="thinThick" algn="ctr">
            <a:solidFill>
              <a:srgbClr val="404040"/>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dirty="0">
                <a:solidFill>
                  <a:srgbClr val="FFFFFF"/>
                </a:solidFill>
                <a:latin typeface="+mj-lt"/>
                <a:ea typeface="+mj-ea"/>
                <a:cs typeface="+mj-cs"/>
              </a:rPr>
              <a:t>Objective: Data-driven sound modeling</a:t>
            </a:r>
          </a:p>
        </p:txBody>
      </p:sp>
    </p:spTree>
    <p:extLst>
      <p:ext uri="{BB962C8B-B14F-4D97-AF65-F5344CB8AC3E}">
        <p14:creationId xmlns:p14="http://schemas.microsoft.com/office/powerpoint/2010/main" val="39334957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78124" y="94349"/>
            <a:ext cx="6700928" cy="758872"/>
          </a:xfr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FF"/>
                </a:solidFill>
                <a:latin typeface="+mj-lt"/>
                <a:ea typeface="+mj-ea"/>
                <a:cs typeface="+mj-cs"/>
              </a:rPr>
              <a:t>RNN Architecture </a:t>
            </a:r>
          </a:p>
        </p:txBody>
      </p:sp>
      <p:grpSp>
        <p:nvGrpSpPr>
          <p:cNvPr id="103" name="Group 102"/>
          <p:cNvGrpSpPr/>
          <p:nvPr/>
        </p:nvGrpSpPr>
        <p:grpSpPr>
          <a:xfrm>
            <a:off x="1387769" y="868963"/>
            <a:ext cx="1511424" cy="4828457"/>
            <a:chOff x="652784" y="1232734"/>
            <a:chExt cx="1133568" cy="4828457"/>
          </a:xfrm>
        </p:grpSpPr>
        <p:cxnSp>
          <p:nvCxnSpPr>
            <p:cNvPr id="6" name="Straight Arrow Connector 5"/>
            <p:cNvCxnSpPr/>
            <p:nvPr/>
          </p:nvCxnSpPr>
          <p:spPr>
            <a:xfrm flipV="1">
              <a:off x="1476177" y="5191517"/>
              <a:ext cx="0" cy="394567"/>
            </a:xfrm>
            <a:prstGeom prst="straightConnector1">
              <a:avLst/>
            </a:prstGeom>
            <a:ln w="28575">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16" name="TextBox 15"/>
            <p:cNvSpPr txBox="1"/>
            <p:nvPr/>
          </p:nvSpPr>
          <p:spPr>
            <a:xfrm>
              <a:off x="1416131" y="5661081"/>
              <a:ext cx="315619" cy="400110"/>
            </a:xfrm>
            <a:prstGeom prst="rect">
              <a:avLst/>
            </a:prstGeom>
            <a:noFill/>
            <a:ln w="28575">
              <a:solidFill>
                <a:schemeClr val="tx1"/>
              </a:solidFill>
            </a:ln>
          </p:spPr>
          <p:txBody>
            <a:bodyPr wrap="none" rtlCol="0">
              <a:spAutoFit/>
            </a:bodyPr>
            <a:lstStyle/>
            <a:p>
              <a:pPr algn="ctr"/>
              <a:r>
                <a:rPr lang="en-US" sz="2000" dirty="0">
                  <a:latin typeface="CMU Bright Oblique"/>
                  <a:cs typeface="CMU Bright Oblique"/>
                </a:rPr>
                <a:t>x</a:t>
              </a:r>
              <a:r>
                <a:rPr lang="en-US" sz="2000" baseline="-25000" dirty="0">
                  <a:latin typeface="CMU Bright Oblique"/>
                  <a:cs typeface="CMU Bright Oblique"/>
                </a:rPr>
                <a:t>1</a:t>
              </a:r>
              <a:endParaRPr lang="en-US" sz="2000" baseline="-25000" dirty="0">
                <a:latin typeface="CMU Bright Roman"/>
                <a:cs typeface="CMU Bright Roman"/>
              </a:endParaRPr>
            </a:p>
          </p:txBody>
        </p:sp>
        <p:sp>
          <p:nvSpPr>
            <p:cNvPr id="19" name="TextBox 18"/>
            <p:cNvSpPr txBox="1"/>
            <p:nvPr/>
          </p:nvSpPr>
          <p:spPr>
            <a:xfrm>
              <a:off x="1094572" y="1232734"/>
              <a:ext cx="315619" cy="400110"/>
            </a:xfrm>
            <a:prstGeom prst="rect">
              <a:avLst/>
            </a:prstGeom>
            <a:noFill/>
            <a:ln w="28575">
              <a:solidFill>
                <a:schemeClr val="tx1"/>
              </a:solidFill>
            </a:ln>
          </p:spPr>
          <p:txBody>
            <a:bodyPr wrap="none" rtlCol="0">
              <a:spAutoFit/>
            </a:bodyPr>
            <a:lstStyle/>
            <a:p>
              <a:pPr algn="ctr"/>
              <a:r>
                <a:rPr lang="en-US" sz="2000" dirty="0">
                  <a:latin typeface="CMU Bright Oblique"/>
                  <a:cs typeface="CMU Bright Oblique"/>
                </a:rPr>
                <a:t>y</a:t>
              </a:r>
              <a:r>
                <a:rPr lang="en-US" sz="2000" baseline="-25000" dirty="0">
                  <a:latin typeface="CMU Bright Oblique"/>
                  <a:cs typeface="CMU Bright Oblique"/>
                </a:rPr>
                <a:t>1</a:t>
              </a:r>
              <a:endParaRPr lang="en-US" sz="2000" baseline="-25000" dirty="0">
                <a:latin typeface="CMU Bright Roman"/>
                <a:cs typeface="CMU Bright Roman"/>
              </a:endParaRPr>
            </a:p>
          </p:txBody>
        </p:sp>
        <p:grpSp>
          <p:nvGrpSpPr>
            <p:cNvPr id="53" name="Group 52"/>
            <p:cNvGrpSpPr/>
            <p:nvPr/>
          </p:nvGrpSpPr>
          <p:grpSpPr>
            <a:xfrm>
              <a:off x="652784" y="4292056"/>
              <a:ext cx="1099223" cy="852429"/>
              <a:chOff x="1264246" y="3727660"/>
              <a:chExt cx="1099223" cy="852429"/>
            </a:xfrm>
          </p:grpSpPr>
          <p:sp>
            <p:nvSpPr>
              <p:cNvPr id="5" name="Rectangle 4"/>
              <p:cNvSpPr/>
              <p:nvPr/>
            </p:nvSpPr>
            <p:spPr>
              <a:xfrm>
                <a:off x="1510944" y="4122227"/>
                <a:ext cx="588343" cy="457862"/>
              </a:xfrm>
              <a:prstGeom prst="rect">
                <a:avLst/>
              </a:prstGeom>
              <a:solidFill>
                <a:schemeClr val="accent3">
                  <a:lumMod val="40000"/>
                  <a:lumOff val="60000"/>
                  <a:alpha val="33000"/>
                </a:schemeClr>
              </a:solidFill>
              <a:ln w="28575">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solidFill>
                      <a:srgbClr val="000000"/>
                    </a:solidFill>
                    <a:latin typeface="CMU Bright Roman"/>
                    <a:cs typeface="CMU Bright Roman"/>
                  </a:rPr>
                  <a:t>GRU</a:t>
                </a:r>
              </a:p>
            </p:txBody>
          </p:sp>
          <p:cxnSp>
            <p:nvCxnSpPr>
              <p:cNvPr id="15" name="Straight Arrow Connector 14"/>
              <p:cNvCxnSpPr/>
              <p:nvPr/>
            </p:nvCxnSpPr>
            <p:spPr>
              <a:xfrm flipV="1">
                <a:off x="1817185" y="3727660"/>
                <a:ext cx="0" cy="394567"/>
              </a:xfrm>
              <a:prstGeom prst="straightConnector1">
                <a:avLst/>
              </a:prstGeom>
              <a:ln w="28575">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52" name="Freeform 51"/>
              <p:cNvSpPr/>
              <p:nvPr/>
            </p:nvSpPr>
            <p:spPr>
              <a:xfrm>
                <a:off x="1264246" y="3991558"/>
                <a:ext cx="1099223" cy="431805"/>
              </a:xfrm>
              <a:custGeom>
                <a:avLst/>
                <a:gdLst>
                  <a:gd name="connsiteX0" fmla="*/ 1104416 w 1619506"/>
                  <a:gd name="connsiteY0" fmla="*/ 496917 h 496917"/>
                  <a:gd name="connsiteX1" fmla="*/ 1489727 w 1619506"/>
                  <a:gd name="connsiteY1" fmla="*/ 382766 h 496917"/>
                  <a:gd name="connsiteX2" fmla="*/ 1503998 w 1619506"/>
                  <a:gd name="connsiteY2" fmla="*/ 54581 h 496917"/>
                  <a:gd name="connsiteX3" fmla="*/ 91191 w 1619506"/>
                  <a:gd name="connsiteY3" fmla="*/ 40312 h 496917"/>
                  <a:gd name="connsiteX4" fmla="*/ 176815 w 1619506"/>
                  <a:gd name="connsiteY4" fmla="*/ 454111 h 496917"/>
                  <a:gd name="connsiteX5" fmla="*/ 476502 w 1619506"/>
                  <a:gd name="connsiteY5" fmla="*/ 482648 h 496917"/>
                  <a:gd name="connsiteX6" fmla="*/ 476502 w 1619506"/>
                  <a:gd name="connsiteY6" fmla="*/ 482648 h 496917"/>
                  <a:gd name="connsiteX0" fmla="*/ 1054936 w 1565410"/>
                  <a:gd name="connsiteY0" fmla="*/ 496917 h 496917"/>
                  <a:gd name="connsiteX1" fmla="*/ 1440247 w 1565410"/>
                  <a:gd name="connsiteY1" fmla="*/ 382766 h 496917"/>
                  <a:gd name="connsiteX2" fmla="*/ 1454518 w 1565410"/>
                  <a:gd name="connsiteY2" fmla="*/ 54581 h 496917"/>
                  <a:gd name="connsiteX3" fmla="*/ 104547 w 1565410"/>
                  <a:gd name="connsiteY3" fmla="*/ 40312 h 496917"/>
                  <a:gd name="connsiteX4" fmla="*/ 127335 w 1565410"/>
                  <a:gd name="connsiteY4" fmla="*/ 454111 h 496917"/>
                  <a:gd name="connsiteX5" fmla="*/ 427022 w 1565410"/>
                  <a:gd name="connsiteY5" fmla="*/ 482648 h 496917"/>
                  <a:gd name="connsiteX6" fmla="*/ 427022 w 1565410"/>
                  <a:gd name="connsiteY6" fmla="*/ 482648 h 496917"/>
                  <a:gd name="connsiteX0" fmla="*/ 1061977 w 1572451"/>
                  <a:gd name="connsiteY0" fmla="*/ 493300 h 493300"/>
                  <a:gd name="connsiteX1" fmla="*/ 1447288 w 1572451"/>
                  <a:gd name="connsiteY1" fmla="*/ 379149 h 493300"/>
                  <a:gd name="connsiteX2" fmla="*/ 1461559 w 1572451"/>
                  <a:gd name="connsiteY2" fmla="*/ 50964 h 493300"/>
                  <a:gd name="connsiteX3" fmla="*/ 111588 w 1572451"/>
                  <a:gd name="connsiteY3" fmla="*/ 36695 h 493300"/>
                  <a:gd name="connsiteX4" fmla="*/ 115355 w 1572451"/>
                  <a:gd name="connsiteY4" fmla="*/ 398621 h 493300"/>
                  <a:gd name="connsiteX5" fmla="*/ 434063 w 1572451"/>
                  <a:gd name="connsiteY5" fmla="*/ 479031 h 493300"/>
                  <a:gd name="connsiteX6" fmla="*/ 434063 w 1572451"/>
                  <a:gd name="connsiteY6" fmla="*/ 479031 h 493300"/>
                  <a:gd name="connsiteX0" fmla="*/ 1057792 w 1528608"/>
                  <a:gd name="connsiteY0" fmla="*/ 498524 h 498524"/>
                  <a:gd name="connsiteX1" fmla="*/ 1443103 w 1528608"/>
                  <a:gd name="connsiteY1" fmla="*/ 384373 h 498524"/>
                  <a:gd name="connsiteX2" fmla="*/ 1400312 w 1528608"/>
                  <a:gd name="connsiteY2" fmla="*/ 45813 h 498524"/>
                  <a:gd name="connsiteX3" fmla="*/ 107403 w 1528608"/>
                  <a:gd name="connsiteY3" fmla="*/ 41919 h 498524"/>
                  <a:gd name="connsiteX4" fmla="*/ 111170 w 1528608"/>
                  <a:gd name="connsiteY4" fmla="*/ 403845 h 498524"/>
                  <a:gd name="connsiteX5" fmla="*/ 429878 w 1528608"/>
                  <a:gd name="connsiteY5" fmla="*/ 484255 h 498524"/>
                  <a:gd name="connsiteX6" fmla="*/ 429878 w 1528608"/>
                  <a:gd name="connsiteY6" fmla="*/ 484255 h 498524"/>
                  <a:gd name="connsiteX0" fmla="*/ 1027846 w 1495697"/>
                  <a:gd name="connsiteY0" fmla="*/ 501669 h 501669"/>
                  <a:gd name="connsiteX1" fmla="*/ 1413157 w 1495697"/>
                  <a:gd name="connsiteY1" fmla="*/ 387518 h 501669"/>
                  <a:gd name="connsiteX2" fmla="*/ 1370366 w 1495697"/>
                  <a:gd name="connsiteY2" fmla="*/ 48958 h 501669"/>
                  <a:gd name="connsiteX3" fmla="*/ 120255 w 1495697"/>
                  <a:gd name="connsiteY3" fmla="*/ 39877 h 501669"/>
                  <a:gd name="connsiteX4" fmla="*/ 81224 w 1495697"/>
                  <a:gd name="connsiteY4" fmla="*/ 406990 h 501669"/>
                  <a:gd name="connsiteX5" fmla="*/ 399932 w 1495697"/>
                  <a:gd name="connsiteY5" fmla="*/ 487400 h 501669"/>
                  <a:gd name="connsiteX6" fmla="*/ 399932 w 1495697"/>
                  <a:gd name="connsiteY6" fmla="*/ 487400 h 501669"/>
                  <a:gd name="connsiteX0" fmla="*/ 1027846 w 1441938"/>
                  <a:gd name="connsiteY0" fmla="*/ 502861 h 502861"/>
                  <a:gd name="connsiteX1" fmla="*/ 1260990 w 1441938"/>
                  <a:gd name="connsiteY1" fmla="*/ 409459 h 502861"/>
                  <a:gd name="connsiteX2" fmla="*/ 1370366 w 1441938"/>
                  <a:gd name="connsiteY2" fmla="*/ 50150 h 502861"/>
                  <a:gd name="connsiteX3" fmla="*/ 120255 w 1441938"/>
                  <a:gd name="connsiteY3" fmla="*/ 41069 h 502861"/>
                  <a:gd name="connsiteX4" fmla="*/ 81224 w 1441938"/>
                  <a:gd name="connsiteY4" fmla="*/ 408182 h 502861"/>
                  <a:gd name="connsiteX5" fmla="*/ 399932 w 1441938"/>
                  <a:gd name="connsiteY5" fmla="*/ 488592 h 502861"/>
                  <a:gd name="connsiteX6" fmla="*/ 399932 w 1441938"/>
                  <a:gd name="connsiteY6" fmla="*/ 488592 h 502861"/>
                  <a:gd name="connsiteX0" fmla="*/ 996647 w 1410739"/>
                  <a:gd name="connsiteY0" fmla="*/ 503206 h 503206"/>
                  <a:gd name="connsiteX1" fmla="*/ 1229791 w 1410739"/>
                  <a:gd name="connsiteY1" fmla="*/ 409804 h 503206"/>
                  <a:gd name="connsiteX2" fmla="*/ 1339167 w 1410739"/>
                  <a:gd name="connsiteY2" fmla="*/ 50495 h 503206"/>
                  <a:gd name="connsiteX3" fmla="*/ 89056 w 1410739"/>
                  <a:gd name="connsiteY3" fmla="*/ 41414 h 503206"/>
                  <a:gd name="connsiteX4" fmla="*/ 130864 w 1410739"/>
                  <a:gd name="connsiteY4" fmla="*/ 413715 h 503206"/>
                  <a:gd name="connsiteX5" fmla="*/ 368733 w 1410739"/>
                  <a:gd name="connsiteY5" fmla="*/ 488937 h 503206"/>
                  <a:gd name="connsiteX6" fmla="*/ 368733 w 1410739"/>
                  <a:gd name="connsiteY6" fmla="*/ 488937 h 503206"/>
                  <a:gd name="connsiteX0" fmla="*/ 988196 w 1311681"/>
                  <a:gd name="connsiteY0" fmla="*/ 508814 h 508814"/>
                  <a:gd name="connsiteX1" fmla="*/ 1221340 w 1311681"/>
                  <a:gd name="connsiteY1" fmla="*/ 415412 h 508814"/>
                  <a:gd name="connsiteX2" fmla="*/ 1216591 w 1311681"/>
                  <a:gd name="connsiteY2" fmla="*/ 45729 h 508814"/>
                  <a:gd name="connsiteX3" fmla="*/ 80605 w 1311681"/>
                  <a:gd name="connsiteY3" fmla="*/ 47022 h 508814"/>
                  <a:gd name="connsiteX4" fmla="*/ 122413 w 1311681"/>
                  <a:gd name="connsiteY4" fmla="*/ 419323 h 508814"/>
                  <a:gd name="connsiteX5" fmla="*/ 360282 w 1311681"/>
                  <a:gd name="connsiteY5" fmla="*/ 494545 h 508814"/>
                  <a:gd name="connsiteX6" fmla="*/ 360282 w 1311681"/>
                  <a:gd name="connsiteY6" fmla="*/ 494545 h 508814"/>
                  <a:gd name="connsiteX0" fmla="*/ 922921 w 1239792"/>
                  <a:gd name="connsiteY0" fmla="*/ 514871 h 514871"/>
                  <a:gd name="connsiteX1" fmla="*/ 1156065 w 1239792"/>
                  <a:gd name="connsiteY1" fmla="*/ 421469 h 514871"/>
                  <a:gd name="connsiteX2" fmla="*/ 1151316 w 1239792"/>
                  <a:gd name="connsiteY2" fmla="*/ 51786 h 514871"/>
                  <a:gd name="connsiteX3" fmla="*/ 105679 w 1239792"/>
                  <a:gd name="connsiteY3" fmla="*/ 42704 h 514871"/>
                  <a:gd name="connsiteX4" fmla="*/ 57138 w 1239792"/>
                  <a:gd name="connsiteY4" fmla="*/ 425380 h 514871"/>
                  <a:gd name="connsiteX5" fmla="*/ 295007 w 1239792"/>
                  <a:gd name="connsiteY5" fmla="*/ 500602 h 514871"/>
                  <a:gd name="connsiteX6" fmla="*/ 295007 w 1239792"/>
                  <a:gd name="connsiteY6" fmla="*/ 500602 h 514871"/>
                  <a:gd name="connsiteX0" fmla="*/ 919989 w 1207640"/>
                  <a:gd name="connsiteY0" fmla="*/ 520485 h 520485"/>
                  <a:gd name="connsiteX1" fmla="*/ 1153133 w 1207640"/>
                  <a:gd name="connsiteY1" fmla="*/ 427083 h 520485"/>
                  <a:gd name="connsiteX2" fmla="*/ 1105588 w 1207640"/>
                  <a:gd name="connsiteY2" fmla="*/ 47026 h 520485"/>
                  <a:gd name="connsiteX3" fmla="*/ 102747 w 1207640"/>
                  <a:gd name="connsiteY3" fmla="*/ 48318 h 520485"/>
                  <a:gd name="connsiteX4" fmla="*/ 54206 w 1207640"/>
                  <a:gd name="connsiteY4" fmla="*/ 430994 h 520485"/>
                  <a:gd name="connsiteX5" fmla="*/ 292075 w 1207640"/>
                  <a:gd name="connsiteY5" fmla="*/ 506216 h 520485"/>
                  <a:gd name="connsiteX6" fmla="*/ 292075 w 1207640"/>
                  <a:gd name="connsiteY6" fmla="*/ 506216 h 520485"/>
                  <a:gd name="connsiteX0" fmla="*/ 922352 w 1210004"/>
                  <a:gd name="connsiteY0" fmla="*/ 519526 h 519526"/>
                  <a:gd name="connsiteX1" fmla="*/ 1155496 w 1210004"/>
                  <a:gd name="connsiteY1" fmla="*/ 426124 h 519526"/>
                  <a:gd name="connsiteX2" fmla="*/ 1107951 w 1210004"/>
                  <a:gd name="connsiteY2" fmla="*/ 46067 h 519526"/>
                  <a:gd name="connsiteX3" fmla="*/ 105110 w 1210004"/>
                  <a:gd name="connsiteY3" fmla="*/ 47359 h 519526"/>
                  <a:gd name="connsiteX4" fmla="*/ 51813 w 1210004"/>
                  <a:gd name="connsiteY4" fmla="*/ 414473 h 519526"/>
                  <a:gd name="connsiteX5" fmla="*/ 294438 w 1210004"/>
                  <a:gd name="connsiteY5" fmla="*/ 505257 h 519526"/>
                  <a:gd name="connsiteX6" fmla="*/ 294438 w 1210004"/>
                  <a:gd name="connsiteY6" fmla="*/ 505257 h 519526"/>
                  <a:gd name="connsiteX0" fmla="*/ 922352 w 1210005"/>
                  <a:gd name="connsiteY0" fmla="*/ 518541 h 518541"/>
                  <a:gd name="connsiteX1" fmla="*/ 1155497 w 1210005"/>
                  <a:gd name="connsiteY1" fmla="*/ 409577 h 518541"/>
                  <a:gd name="connsiteX2" fmla="*/ 1107951 w 1210005"/>
                  <a:gd name="connsiteY2" fmla="*/ 45082 h 518541"/>
                  <a:gd name="connsiteX3" fmla="*/ 105110 w 1210005"/>
                  <a:gd name="connsiteY3" fmla="*/ 46374 h 518541"/>
                  <a:gd name="connsiteX4" fmla="*/ 51813 w 1210005"/>
                  <a:gd name="connsiteY4" fmla="*/ 413488 h 518541"/>
                  <a:gd name="connsiteX5" fmla="*/ 294438 w 1210005"/>
                  <a:gd name="connsiteY5" fmla="*/ 504272 h 518541"/>
                  <a:gd name="connsiteX6" fmla="*/ 294438 w 1210005"/>
                  <a:gd name="connsiteY6" fmla="*/ 504272 h 518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0005" h="518541">
                    <a:moveTo>
                      <a:pt x="922352" y="518541"/>
                    </a:moveTo>
                    <a:cubicBezTo>
                      <a:pt x="1081709" y="498327"/>
                      <a:pt x="1124564" y="488487"/>
                      <a:pt x="1155497" y="409577"/>
                    </a:cubicBezTo>
                    <a:cubicBezTo>
                      <a:pt x="1186430" y="330667"/>
                      <a:pt x="1283016" y="105616"/>
                      <a:pt x="1107951" y="45082"/>
                    </a:cubicBezTo>
                    <a:cubicBezTo>
                      <a:pt x="932887" y="-15452"/>
                      <a:pt x="281133" y="-15027"/>
                      <a:pt x="105110" y="46374"/>
                    </a:cubicBezTo>
                    <a:cubicBezTo>
                      <a:pt x="-70913" y="107775"/>
                      <a:pt x="20258" y="337172"/>
                      <a:pt x="51813" y="413488"/>
                    </a:cubicBezTo>
                    <a:cubicBezTo>
                      <a:pt x="83368" y="489804"/>
                      <a:pt x="254001" y="489141"/>
                      <a:pt x="294438" y="504272"/>
                    </a:cubicBezTo>
                    <a:lnTo>
                      <a:pt x="294438" y="504272"/>
                    </a:lnTo>
                  </a:path>
                </a:pathLst>
              </a:custGeom>
              <a:ln w="28575">
                <a:solidFill>
                  <a:schemeClr val="tx1"/>
                </a:solidFill>
                <a:tailEnd type="arrow"/>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000"/>
              </a:p>
            </p:txBody>
          </p:sp>
        </p:grpSp>
        <p:grpSp>
          <p:nvGrpSpPr>
            <p:cNvPr id="90" name="Group 89"/>
            <p:cNvGrpSpPr/>
            <p:nvPr/>
          </p:nvGrpSpPr>
          <p:grpSpPr>
            <a:xfrm>
              <a:off x="664077" y="3445004"/>
              <a:ext cx="1099223" cy="852429"/>
              <a:chOff x="1264246" y="3727660"/>
              <a:chExt cx="1099223" cy="852429"/>
            </a:xfrm>
          </p:grpSpPr>
          <p:sp>
            <p:nvSpPr>
              <p:cNvPr id="91" name="Rectangle 90"/>
              <p:cNvSpPr/>
              <p:nvPr/>
            </p:nvSpPr>
            <p:spPr>
              <a:xfrm>
                <a:off x="1510944" y="4122227"/>
                <a:ext cx="588343" cy="457862"/>
              </a:xfrm>
              <a:prstGeom prst="rect">
                <a:avLst/>
              </a:prstGeom>
              <a:solidFill>
                <a:schemeClr val="accent3">
                  <a:lumMod val="40000"/>
                  <a:lumOff val="60000"/>
                  <a:alpha val="33000"/>
                </a:schemeClr>
              </a:solidFill>
              <a:ln w="28575">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solidFill>
                      <a:srgbClr val="000000"/>
                    </a:solidFill>
                    <a:latin typeface="CMU Bright Roman"/>
                    <a:cs typeface="CMU Bright Roman"/>
                  </a:rPr>
                  <a:t>GRU</a:t>
                </a:r>
              </a:p>
            </p:txBody>
          </p:sp>
          <p:cxnSp>
            <p:nvCxnSpPr>
              <p:cNvPr id="92" name="Straight Arrow Connector 91"/>
              <p:cNvCxnSpPr/>
              <p:nvPr/>
            </p:nvCxnSpPr>
            <p:spPr>
              <a:xfrm flipV="1">
                <a:off x="1817185" y="3727660"/>
                <a:ext cx="0" cy="394567"/>
              </a:xfrm>
              <a:prstGeom prst="straightConnector1">
                <a:avLst/>
              </a:prstGeom>
              <a:ln w="28575">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93" name="Freeform 92"/>
              <p:cNvSpPr/>
              <p:nvPr/>
            </p:nvSpPr>
            <p:spPr>
              <a:xfrm>
                <a:off x="1264246" y="3991558"/>
                <a:ext cx="1099223" cy="431805"/>
              </a:xfrm>
              <a:custGeom>
                <a:avLst/>
                <a:gdLst>
                  <a:gd name="connsiteX0" fmla="*/ 1104416 w 1619506"/>
                  <a:gd name="connsiteY0" fmla="*/ 496917 h 496917"/>
                  <a:gd name="connsiteX1" fmla="*/ 1489727 w 1619506"/>
                  <a:gd name="connsiteY1" fmla="*/ 382766 h 496917"/>
                  <a:gd name="connsiteX2" fmla="*/ 1503998 w 1619506"/>
                  <a:gd name="connsiteY2" fmla="*/ 54581 h 496917"/>
                  <a:gd name="connsiteX3" fmla="*/ 91191 w 1619506"/>
                  <a:gd name="connsiteY3" fmla="*/ 40312 h 496917"/>
                  <a:gd name="connsiteX4" fmla="*/ 176815 w 1619506"/>
                  <a:gd name="connsiteY4" fmla="*/ 454111 h 496917"/>
                  <a:gd name="connsiteX5" fmla="*/ 476502 w 1619506"/>
                  <a:gd name="connsiteY5" fmla="*/ 482648 h 496917"/>
                  <a:gd name="connsiteX6" fmla="*/ 476502 w 1619506"/>
                  <a:gd name="connsiteY6" fmla="*/ 482648 h 496917"/>
                  <a:gd name="connsiteX0" fmla="*/ 1054936 w 1565410"/>
                  <a:gd name="connsiteY0" fmla="*/ 496917 h 496917"/>
                  <a:gd name="connsiteX1" fmla="*/ 1440247 w 1565410"/>
                  <a:gd name="connsiteY1" fmla="*/ 382766 h 496917"/>
                  <a:gd name="connsiteX2" fmla="*/ 1454518 w 1565410"/>
                  <a:gd name="connsiteY2" fmla="*/ 54581 h 496917"/>
                  <a:gd name="connsiteX3" fmla="*/ 104547 w 1565410"/>
                  <a:gd name="connsiteY3" fmla="*/ 40312 h 496917"/>
                  <a:gd name="connsiteX4" fmla="*/ 127335 w 1565410"/>
                  <a:gd name="connsiteY4" fmla="*/ 454111 h 496917"/>
                  <a:gd name="connsiteX5" fmla="*/ 427022 w 1565410"/>
                  <a:gd name="connsiteY5" fmla="*/ 482648 h 496917"/>
                  <a:gd name="connsiteX6" fmla="*/ 427022 w 1565410"/>
                  <a:gd name="connsiteY6" fmla="*/ 482648 h 496917"/>
                  <a:gd name="connsiteX0" fmla="*/ 1061977 w 1572451"/>
                  <a:gd name="connsiteY0" fmla="*/ 493300 h 493300"/>
                  <a:gd name="connsiteX1" fmla="*/ 1447288 w 1572451"/>
                  <a:gd name="connsiteY1" fmla="*/ 379149 h 493300"/>
                  <a:gd name="connsiteX2" fmla="*/ 1461559 w 1572451"/>
                  <a:gd name="connsiteY2" fmla="*/ 50964 h 493300"/>
                  <a:gd name="connsiteX3" fmla="*/ 111588 w 1572451"/>
                  <a:gd name="connsiteY3" fmla="*/ 36695 h 493300"/>
                  <a:gd name="connsiteX4" fmla="*/ 115355 w 1572451"/>
                  <a:gd name="connsiteY4" fmla="*/ 398621 h 493300"/>
                  <a:gd name="connsiteX5" fmla="*/ 434063 w 1572451"/>
                  <a:gd name="connsiteY5" fmla="*/ 479031 h 493300"/>
                  <a:gd name="connsiteX6" fmla="*/ 434063 w 1572451"/>
                  <a:gd name="connsiteY6" fmla="*/ 479031 h 493300"/>
                  <a:gd name="connsiteX0" fmla="*/ 1057792 w 1528608"/>
                  <a:gd name="connsiteY0" fmla="*/ 498524 h 498524"/>
                  <a:gd name="connsiteX1" fmla="*/ 1443103 w 1528608"/>
                  <a:gd name="connsiteY1" fmla="*/ 384373 h 498524"/>
                  <a:gd name="connsiteX2" fmla="*/ 1400312 w 1528608"/>
                  <a:gd name="connsiteY2" fmla="*/ 45813 h 498524"/>
                  <a:gd name="connsiteX3" fmla="*/ 107403 w 1528608"/>
                  <a:gd name="connsiteY3" fmla="*/ 41919 h 498524"/>
                  <a:gd name="connsiteX4" fmla="*/ 111170 w 1528608"/>
                  <a:gd name="connsiteY4" fmla="*/ 403845 h 498524"/>
                  <a:gd name="connsiteX5" fmla="*/ 429878 w 1528608"/>
                  <a:gd name="connsiteY5" fmla="*/ 484255 h 498524"/>
                  <a:gd name="connsiteX6" fmla="*/ 429878 w 1528608"/>
                  <a:gd name="connsiteY6" fmla="*/ 484255 h 498524"/>
                  <a:gd name="connsiteX0" fmla="*/ 1027846 w 1495697"/>
                  <a:gd name="connsiteY0" fmla="*/ 501669 h 501669"/>
                  <a:gd name="connsiteX1" fmla="*/ 1413157 w 1495697"/>
                  <a:gd name="connsiteY1" fmla="*/ 387518 h 501669"/>
                  <a:gd name="connsiteX2" fmla="*/ 1370366 w 1495697"/>
                  <a:gd name="connsiteY2" fmla="*/ 48958 h 501669"/>
                  <a:gd name="connsiteX3" fmla="*/ 120255 w 1495697"/>
                  <a:gd name="connsiteY3" fmla="*/ 39877 h 501669"/>
                  <a:gd name="connsiteX4" fmla="*/ 81224 w 1495697"/>
                  <a:gd name="connsiteY4" fmla="*/ 406990 h 501669"/>
                  <a:gd name="connsiteX5" fmla="*/ 399932 w 1495697"/>
                  <a:gd name="connsiteY5" fmla="*/ 487400 h 501669"/>
                  <a:gd name="connsiteX6" fmla="*/ 399932 w 1495697"/>
                  <a:gd name="connsiteY6" fmla="*/ 487400 h 501669"/>
                  <a:gd name="connsiteX0" fmla="*/ 1027846 w 1441938"/>
                  <a:gd name="connsiteY0" fmla="*/ 502861 h 502861"/>
                  <a:gd name="connsiteX1" fmla="*/ 1260990 w 1441938"/>
                  <a:gd name="connsiteY1" fmla="*/ 409459 h 502861"/>
                  <a:gd name="connsiteX2" fmla="*/ 1370366 w 1441938"/>
                  <a:gd name="connsiteY2" fmla="*/ 50150 h 502861"/>
                  <a:gd name="connsiteX3" fmla="*/ 120255 w 1441938"/>
                  <a:gd name="connsiteY3" fmla="*/ 41069 h 502861"/>
                  <a:gd name="connsiteX4" fmla="*/ 81224 w 1441938"/>
                  <a:gd name="connsiteY4" fmla="*/ 408182 h 502861"/>
                  <a:gd name="connsiteX5" fmla="*/ 399932 w 1441938"/>
                  <a:gd name="connsiteY5" fmla="*/ 488592 h 502861"/>
                  <a:gd name="connsiteX6" fmla="*/ 399932 w 1441938"/>
                  <a:gd name="connsiteY6" fmla="*/ 488592 h 502861"/>
                  <a:gd name="connsiteX0" fmla="*/ 996647 w 1410739"/>
                  <a:gd name="connsiteY0" fmla="*/ 503206 h 503206"/>
                  <a:gd name="connsiteX1" fmla="*/ 1229791 w 1410739"/>
                  <a:gd name="connsiteY1" fmla="*/ 409804 h 503206"/>
                  <a:gd name="connsiteX2" fmla="*/ 1339167 w 1410739"/>
                  <a:gd name="connsiteY2" fmla="*/ 50495 h 503206"/>
                  <a:gd name="connsiteX3" fmla="*/ 89056 w 1410739"/>
                  <a:gd name="connsiteY3" fmla="*/ 41414 h 503206"/>
                  <a:gd name="connsiteX4" fmla="*/ 130864 w 1410739"/>
                  <a:gd name="connsiteY4" fmla="*/ 413715 h 503206"/>
                  <a:gd name="connsiteX5" fmla="*/ 368733 w 1410739"/>
                  <a:gd name="connsiteY5" fmla="*/ 488937 h 503206"/>
                  <a:gd name="connsiteX6" fmla="*/ 368733 w 1410739"/>
                  <a:gd name="connsiteY6" fmla="*/ 488937 h 503206"/>
                  <a:gd name="connsiteX0" fmla="*/ 988196 w 1311681"/>
                  <a:gd name="connsiteY0" fmla="*/ 508814 h 508814"/>
                  <a:gd name="connsiteX1" fmla="*/ 1221340 w 1311681"/>
                  <a:gd name="connsiteY1" fmla="*/ 415412 h 508814"/>
                  <a:gd name="connsiteX2" fmla="*/ 1216591 w 1311681"/>
                  <a:gd name="connsiteY2" fmla="*/ 45729 h 508814"/>
                  <a:gd name="connsiteX3" fmla="*/ 80605 w 1311681"/>
                  <a:gd name="connsiteY3" fmla="*/ 47022 h 508814"/>
                  <a:gd name="connsiteX4" fmla="*/ 122413 w 1311681"/>
                  <a:gd name="connsiteY4" fmla="*/ 419323 h 508814"/>
                  <a:gd name="connsiteX5" fmla="*/ 360282 w 1311681"/>
                  <a:gd name="connsiteY5" fmla="*/ 494545 h 508814"/>
                  <a:gd name="connsiteX6" fmla="*/ 360282 w 1311681"/>
                  <a:gd name="connsiteY6" fmla="*/ 494545 h 508814"/>
                  <a:gd name="connsiteX0" fmla="*/ 922921 w 1239792"/>
                  <a:gd name="connsiteY0" fmla="*/ 514871 h 514871"/>
                  <a:gd name="connsiteX1" fmla="*/ 1156065 w 1239792"/>
                  <a:gd name="connsiteY1" fmla="*/ 421469 h 514871"/>
                  <a:gd name="connsiteX2" fmla="*/ 1151316 w 1239792"/>
                  <a:gd name="connsiteY2" fmla="*/ 51786 h 514871"/>
                  <a:gd name="connsiteX3" fmla="*/ 105679 w 1239792"/>
                  <a:gd name="connsiteY3" fmla="*/ 42704 h 514871"/>
                  <a:gd name="connsiteX4" fmla="*/ 57138 w 1239792"/>
                  <a:gd name="connsiteY4" fmla="*/ 425380 h 514871"/>
                  <a:gd name="connsiteX5" fmla="*/ 295007 w 1239792"/>
                  <a:gd name="connsiteY5" fmla="*/ 500602 h 514871"/>
                  <a:gd name="connsiteX6" fmla="*/ 295007 w 1239792"/>
                  <a:gd name="connsiteY6" fmla="*/ 500602 h 514871"/>
                  <a:gd name="connsiteX0" fmla="*/ 919989 w 1207640"/>
                  <a:gd name="connsiteY0" fmla="*/ 520485 h 520485"/>
                  <a:gd name="connsiteX1" fmla="*/ 1153133 w 1207640"/>
                  <a:gd name="connsiteY1" fmla="*/ 427083 h 520485"/>
                  <a:gd name="connsiteX2" fmla="*/ 1105588 w 1207640"/>
                  <a:gd name="connsiteY2" fmla="*/ 47026 h 520485"/>
                  <a:gd name="connsiteX3" fmla="*/ 102747 w 1207640"/>
                  <a:gd name="connsiteY3" fmla="*/ 48318 h 520485"/>
                  <a:gd name="connsiteX4" fmla="*/ 54206 w 1207640"/>
                  <a:gd name="connsiteY4" fmla="*/ 430994 h 520485"/>
                  <a:gd name="connsiteX5" fmla="*/ 292075 w 1207640"/>
                  <a:gd name="connsiteY5" fmla="*/ 506216 h 520485"/>
                  <a:gd name="connsiteX6" fmla="*/ 292075 w 1207640"/>
                  <a:gd name="connsiteY6" fmla="*/ 506216 h 520485"/>
                  <a:gd name="connsiteX0" fmla="*/ 922352 w 1210004"/>
                  <a:gd name="connsiteY0" fmla="*/ 519526 h 519526"/>
                  <a:gd name="connsiteX1" fmla="*/ 1155496 w 1210004"/>
                  <a:gd name="connsiteY1" fmla="*/ 426124 h 519526"/>
                  <a:gd name="connsiteX2" fmla="*/ 1107951 w 1210004"/>
                  <a:gd name="connsiteY2" fmla="*/ 46067 h 519526"/>
                  <a:gd name="connsiteX3" fmla="*/ 105110 w 1210004"/>
                  <a:gd name="connsiteY3" fmla="*/ 47359 h 519526"/>
                  <a:gd name="connsiteX4" fmla="*/ 51813 w 1210004"/>
                  <a:gd name="connsiteY4" fmla="*/ 414473 h 519526"/>
                  <a:gd name="connsiteX5" fmla="*/ 294438 w 1210004"/>
                  <a:gd name="connsiteY5" fmla="*/ 505257 h 519526"/>
                  <a:gd name="connsiteX6" fmla="*/ 294438 w 1210004"/>
                  <a:gd name="connsiteY6" fmla="*/ 505257 h 519526"/>
                  <a:gd name="connsiteX0" fmla="*/ 922352 w 1210005"/>
                  <a:gd name="connsiteY0" fmla="*/ 518541 h 518541"/>
                  <a:gd name="connsiteX1" fmla="*/ 1155497 w 1210005"/>
                  <a:gd name="connsiteY1" fmla="*/ 409577 h 518541"/>
                  <a:gd name="connsiteX2" fmla="*/ 1107951 w 1210005"/>
                  <a:gd name="connsiteY2" fmla="*/ 45082 h 518541"/>
                  <a:gd name="connsiteX3" fmla="*/ 105110 w 1210005"/>
                  <a:gd name="connsiteY3" fmla="*/ 46374 h 518541"/>
                  <a:gd name="connsiteX4" fmla="*/ 51813 w 1210005"/>
                  <a:gd name="connsiteY4" fmla="*/ 413488 h 518541"/>
                  <a:gd name="connsiteX5" fmla="*/ 294438 w 1210005"/>
                  <a:gd name="connsiteY5" fmla="*/ 504272 h 518541"/>
                  <a:gd name="connsiteX6" fmla="*/ 294438 w 1210005"/>
                  <a:gd name="connsiteY6" fmla="*/ 504272 h 518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0005" h="518541">
                    <a:moveTo>
                      <a:pt x="922352" y="518541"/>
                    </a:moveTo>
                    <a:cubicBezTo>
                      <a:pt x="1081709" y="498327"/>
                      <a:pt x="1124564" y="488487"/>
                      <a:pt x="1155497" y="409577"/>
                    </a:cubicBezTo>
                    <a:cubicBezTo>
                      <a:pt x="1186430" y="330667"/>
                      <a:pt x="1283016" y="105616"/>
                      <a:pt x="1107951" y="45082"/>
                    </a:cubicBezTo>
                    <a:cubicBezTo>
                      <a:pt x="932887" y="-15452"/>
                      <a:pt x="281133" y="-15027"/>
                      <a:pt x="105110" y="46374"/>
                    </a:cubicBezTo>
                    <a:cubicBezTo>
                      <a:pt x="-70913" y="107775"/>
                      <a:pt x="20258" y="337172"/>
                      <a:pt x="51813" y="413488"/>
                    </a:cubicBezTo>
                    <a:cubicBezTo>
                      <a:pt x="83368" y="489804"/>
                      <a:pt x="254001" y="489141"/>
                      <a:pt x="294438" y="504272"/>
                    </a:cubicBezTo>
                    <a:lnTo>
                      <a:pt x="294438" y="504272"/>
                    </a:lnTo>
                  </a:path>
                </a:pathLst>
              </a:custGeom>
              <a:ln w="28575">
                <a:solidFill>
                  <a:schemeClr val="tx1"/>
                </a:solidFill>
                <a:tailEnd type="arrow"/>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000"/>
              </a:p>
            </p:txBody>
          </p:sp>
        </p:grpSp>
        <p:grpSp>
          <p:nvGrpSpPr>
            <p:cNvPr id="95" name="Group 94"/>
            <p:cNvGrpSpPr/>
            <p:nvPr/>
          </p:nvGrpSpPr>
          <p:grpSpPr>
            <a:xfrm>
              <a:off x="675836" y="2586652"/>
              <a:ext cx="1099223" cy="852429"/>
              <a:chOff x="1264246" y="3727660"/>
              <a:chExt cx="1099223" cy="852429"/>
            </a:xfrm>
          </p:grpSpPr>
          <p:sp>
            <p:nvSpPr>
              <p:cNvPr id="96" name="Rectangle 95"/>
              <p:cNvSpPr/>
              <p:nvPr/>
            </p:nvSpPr>
            <p:spPr>
              <a:xfrm>
                <a:off x="1510944" y="4122227"/>
                <a:ext cx="588343" cy="457862"/>
              </a:xfrm>
              <a:prstGeom prst="rect">
                <a:avLst/>
              </a:prstGeom>
              <a:solidFill>
                <a:schemeClr val="accent3">
                  <a:lumMod val="40000"/>
                  <a:lumOff val="60000"/>
                  <a:alpha val="33000"/>
                </a:schemeClr>
              </a:solidFill>
              <a:ln w="28575">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solidFill>
                      <a:srgbClr val="000000"/>
                    </a:solidFill>
                    <a:latin typeface="CMU Bright Roman"/>
                    <a:cs typeface="CMU Bright Roman"/>
                  </a:rPr>
                  <a:t>GRU</a:t>
                </a:r>
              </a:p>
            </p:txBody>
          </p:sp>
          <p:cxnSp>
            <p:nvCxnSpPr>
              <p:cNvPr id="97" name="Straight Arrow Connector 96"/>
              <p:cNvCxnSpPr/>
              <p:nvPr/>
            </p:nvCxnSpPr>
            <p:spPr>
              <a:xfrm flipV="1">
                <a:off x="1817185" y="3727660"/>
                <a:ext cx="0" cy="394567"/>
              </a:xfrm>
              <a:prstGeom prst="straightConnector1">
                <a:avLst/>
              </a:prstGeom>
              <a:ln w="28575">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98" name="Freeform 97"/>
              <p:cNvSpPr/>
              <p:nvPr/>
            </p:nvSpPr>
            <p:spPr>
              <a:xfrm>
                <a:off x="1264246" y="3991558"/>
                <a:ext cx="1099223" cy="431805"/>
              </a:xfrm>
              <a:custGeom>
                <a:avLst/>
                <a:gdLst>
                  <a:gd name="connsiteX0" fmla="*/ 1104416 w 1619506"/>
                  <a:gd name="connsiteY0" fmla="*/ 496917 h 496917"/>
                  <a:gd name="connsiteX1" fmla="*/ 1489727 w 1619506"/>
                  <a:gd name="connsiteY1" fmla="*/ 382766 h 496917"/>
                  <a:gd name="connsiteX2" fmla="*/ 1503998 w 1619506"/>
                  <a:gd name="connsiteY2" fmla="*/ 54581 h 496917"/>
                  <a:gd name="connsiteX3" fmla="*/ 91191 w 1619506"/>
                  <a:gd name="connsiteY3" fmla="*/ 40312 h 496917"/>
                  <a:gd name="connsiteX4" fmla="*/ 176815 w 1619506"/>
                  <a:gd name="connsiteY4" fmla="*/ 454111 h 496917"/>
                  <a:gd name="connsiteX5" fmla="*/ 476502 w 1619506"/>
                  <a:gd name="connsiteY5" fmla="*/ 482648 h 496917"/>
                  <a:gd name="connsiteX6" fmla="*/ 476502 w 1619506"/>
                  <a:gd name="connsiteY6" fmla="*/ 482648 h 496917"/>
                  <a:gd name="connsiteX0" fmla="*/ 1054936 w 1565410"/>
                  <a:gd name="connsiteY0" fmla="*/ 496917 h 496917"/>
                  <a:gd name="connsiteX1" fmla="*/ 1440247 w 1565410"/>
                  <a:gd name="connsiteY1" fmla="*/ 382766 h 496917"/>
                  <a:gd name="connsiteX2" fmla="*/ 1454518 w 1565410"/>
                  <a:gd name="connsiteY2" fmla="*/ 54581 h 496917"/>
                  <a:gd name="connsiteX3" fmla="*/ 104547 w 1565410"/>
                  <a:gd name="connsiteY3" fmla="*/ 40312 h 496917"/>
                  <a:gd name="connsiteX4" fmla="*/ 127335 w 1565410"/>
                  <a:gd name="connsiteY4" fmla="*/ 454111 h 496917"/>
                  <a:gd name="connsiteX5" fmla="*/ 427022 w 1565410"/>
                  <a:gd name="connsiteY5" fmla="*/ 482648 h 496917"/>
                  <a:gd name="connsiteX6" fmla="*/ 427022 w 1565410"/>
                  <a:gd name="connsiteY6" fmla="*/ 482648 h 496917"/>
                  <a:gd name="connsiteX0" fmla="*/ 1061977 w 1572451"/>
                  <a:gd name="connsiteY0" fmla="*/ 493300 h 493300"/>
                  <a:gd name="connsiteX1" fmla="*/ 1447288 w 1572451"/>
                  <a:gd name="connsiteY1" fmla="*/ 379149 h 493300"/>
                  <a:gd name="connsiteX2" fmla="*/ 1461559 w 1572451"/>
                  <a:gd name="connsiteY2" fmla="*/ 50964 h 493300"/>
                  <a:gd name="connsiteX3" fmla="*/ 111588 w 1572451"/>
                  <a:gd name="connsiteY3" fmla="*/ 36695 h 493300"/>
                  <a:gd name="connsiteX4" fmla="*/ 115355 w 1572451"/>
                  <a:gd name="connsiteY4" fmla="*/ 398621 h 493300"/>
                  <a:gd name="connsiteX5" fmla="*/ 434063 w 1572451"/>
                  <a:gd name="connsiteY5" fmla="*/ 479031 h 493300"/>
                  <a:gd name="connsiteX6" fmla="*/ 434063 w 1572451"/>
                  <a:gd name="connsiteY6" fmla="*/ 479031 h 493300"/>
                  <a:gd name="connsiteX0" fmla="*/ 1057792 w 1528608"/>
                  <a:gd name="connsiteY0" fmla="*/ 498524 h 498524"/>
                  <a:gd name="connsiteX1" fmla="*/ 1443103 w 1528608"/>
                  <a:gd name="connsiteY1" fmla="*/ 384373 h 498524"/>
                  <a:gd name="connsiteX2" fmla="*/ 1400312 w 1528608"/>
                  <a:gd name="connsiteY2" fmla="*/ 45813 h 498524"/>
                  <a:gd name="connsiteX3" fmla="*/ 107403 w 1528608"/>
                  <a:gd name="connsiteY3" fmla="*/ 41919 h 498524"/>
                  <a:gd name="connsiteX4" fmla="*/ 111170 w 1528608"/>
                  <a:gd name="connsiteY4" fmla="*/ 403845 h 498524"/>
                  <a:gd name="connsiteX5" fmla="*/ 429878 w 1528608"/>
                  <a:gd name="connsiteY5" fmla="*/ 484255 h 498524"/>
                  <a:gd name="connsiteX6" fmla="*/ 429878 w 1528608"/>
                  <a:gd name="connsiteY6" fmla="*/ 484255 h 498524"/>
                  <a:gd name="connsiteX0" fmla="*/ 1027846 w 1495697"/>
                  <a:gd name="connsiteY0" fmla="*/ 501669 h 501669"/>
                  <a:gd name="connsiteX1" fmla="*/ 1413157 w 1495697"/>
                  <a:gd name="connsiteY1" fmla="*/ 387518 h 501669"/>
                  <a:gd name="connsiteX2" fmla="*/ 1370366 w 1495697"/>
                  <a:gd name="connsiteY2" fmla="*/ 48958 h 501669"/>
                  <a:gd name="connsiteX3" fmla="*/ 120255 w 1495697"/>
                  <a:gd name="connsiteY3" fmla="*/ 39877 h 501669"/>
                  <a:gd name="connsiteX4" fmla="*/ 81224 w 1495697"/>
                  <a:gd name="connsiteY4" fmla="*/ 406990 h 501669"/>
                  <a:gd name="connsiteX5" fmla="*/ 399932 w 1495697"/>
                  <a:gd name="connsiteY5" fmla="*/ 487400 h 501669"/>
                  <a:gd name="connsiteX6" fmla="*/ 399932 w 1495697"/>
                  <a:gd name="connsiteY6" fmla="*/ 487400 h 501669"/>
                  <a:gd name="connsiteX0" fmla="*/ 1027846 w 1441938"/>
                  <a:gd name="connsiteY0" fmla="*/ 502861 h 502861"/>
                  <a:gd name="connsiteX1" fmla="*/ 1260990 w 1441938"/>
                  <a:gd name="connsiteY1" fmla="*/ 409459 h 502861"/>
                  <a:gd name="connsiteX2" fmla="*/ 1370366 w 1441938"/>
                  <a:gd name="connsiteY2" fmla="*/ 50150 h 502861"/>
                  <a:gd name="connsiteX3" fmla="*/ 120255 w 1441938"/>
                  <a:gd name="connsiteY3" fmla="*/ 41069 h 502861"/>
                  <a:gd name="connsiteX4" fmla="*/ 81224 w 1441938"/>
                  <a:gd name="connsiteY4" fmla="*/ 408182 h 502861"/>
                  <a:gd name="connsiteX5" fmla="*/ 399932 w 1441938"/>
                  <a:gd name="connsiteY5" fmla="*/ 488592 h 502861"/>
                  <a:gd name="connsiteX6" fmla="*/ 399932 w 1441938"/>
                  <a:gd name="connsiteY6" fmla="*/ 488592 h 502861"/>
                  <a:gd name="connsiteX0" fmla="*/ 996647 w 1410739"/>
                  <a:gd name="connsiteY0" fmla="*/ 503206 h 503206"/>
                  <a:gd name="connsiteX1" fmla="*/ 1229791 w 1410739"/>
                  <a:gd name="connsiteY1" fmla="*/ 409804 h 503206"/>
                  <a:gd name="connsiteX2" fmla="*/ 1339167 w 1410739"/>
                  <a:gd name="connsiteY2" fmla="*/ 50495 h 503206"/>
                  <a:gd name="connsiteX3" fmla="*/ 89056 w 1410739"/>
                  <a:gd name="connsiteY3" fmla="*/ 41414 h 503206"/>
                  <a:gd name="connsiteX4" fmla="*/ 130864 w 1410739"/>
                  <a:gd name="connsiteY4" fmla="*/ 413715 h 503206"/>
                  <a:gd name="connsiteX5" fmla="*/ 368733 w 1410739"/>
                  <a:gd name="connsiteY5" fmla="*/ 488937 h 503206"/>
                  <a:gd name="connsiteX6" fmla="*/ 368733 w 1410739"/>
                  <a:gd name="connsiteY6" fmla="*/ 488937 h 503206"/>
                  <a:gd name="connsiteX0" fmla="*/ 988196 w 1311681"/>
                  <a:gd name="connsiteY0" fmla="*/ 508814 h 508814"/>
                  <a:gd name="connsiteX1" fmla="*/ 1221340 w 1311681"/>
                  <a:gd name="connsiteY1" fmla="*/ 415412 h 508814"/>
                  <a:gd name="connsiteX2" fmla="*/ 1216591 w 1311681"/>
                  <a:gd name="connsiteY2" fmla="*/ 45729 h 508814"/>
                  <a:gd name="connsiteX3" fmla="*/ 80605 w 1311681"/>
                  <a:gd name="connsiteY3" fmla="*/ 47022 h 508814"/>
                  <a:gd name="connsiteX4" fmla="*/ 122413 w 1311681"/>
                  <a:gd name="connsiteY4" fmla="*/ 419323 h 508814"/>
                  <a:gd name="connsiteX5" fmla="*/ 360282 w 1311681"/>
                  <a:gd name="connsiteY5" fmla="*/ 494545 h 508814"/>
                  <a:gd name="connsiteX6" fmla="*/ 360282 w 1311681"/>
                  <a:gd name="connsiteY6" fmla="*/ 494545 h 508814"/>
                  <a:gd name="connsiteX0" fmla="*/ 922921 w 1239792"/>
                  <a:gd name="connsiteY0" fmla="*/ 514871 h 514871"/>
                  <a:gd name="connsiteX1" fmla="*/ 1156065 w 1239792"/>
                  <a:gd name="connsiteY1" fmla="*/ 421469 h 514871"/>
                  <a:gd name="connsiteX2" fmla="*/ 1151316 w 1239792"/>
                  <a:gd name="connsiteY2" fmla="*/ 51786 h 514871"/>
                  <a:gd name="connsiteX3" fmla="*/ 105679 w 1239792"/>
                  <a:gd name="connsiteY3" fmla="*/ 42704 h 514871"/>
                  <a:gd name="connsiteX4" fmla="*/ 57138 w 1239792"/>
                  <a:gd name="connsiteY4" fmla="*/ 425380 h 514871"/>
                  <a:gd name="connsiteX5" fmla="*/ 295007 w 1239792"/>
                  <a:gd name="connsiteY5" fmla="*/ 500602 h 514871"/>
                  <a:gd name="connsiteX6" fmla="*/ 295007 w 1239792"/>
                  <a:gd name="connsiteY6" fmla="*/ 500602 h 514871"/>
                  <a:gd name="connsiteX0" fmla="*/ 919989 w 1207640"/>
                  <a:gd name="connsiteY0" fmla="*/ 520485 h 520485"/>
                  <a:gd name="connsiteX1" fmla="*/ 1153133 w 1207640"/>
                  <a:gd name="connsiteY1" fmla="*/ 427083 h 520485"/>
                  <a:gd name="connsiteX2" fmla="*/ 1105588 w 1207640"/>
                  <a:gd name="connsiteY2" fmla="*/ 47026 h 520485"/>
                  <a:gd name="connsiteX3" fmla="*/ 102747 w 1207640"/>
                  <a:gd name="connsiteY3" fmla="*/ 48318 h 520485"/>
                  <a:gd name="connsiteX4" fmla="*/ 54206 w 1207640"/>
                  <a:gd name="connsiteY4" fmla="*/ 430994 h 520485"/>
                  <a:gd name="connsiteX5" fmla="*/ 292075 w 1207640"/>
                  <a:gd name="connsiteY5" fmla="*/ 506216 h 520485"/>
                  <a:gd name="connsiteX6" fmla="*/ 292075 w 1207640"/>
                  <a:gd name="connsiteY6" fmla="*/ 506216 h 520485"/>
                  <a:gd name="connsiteX0" fmla="*/ 922352 w 1210004"/>
                  <a:gd name="connsiteY0" fmla="*/ 519526 h 519526"/>
                  <a:gd name="connsiteX1" fmla="*/ 1155496 w 1210004"/>
                  <a:gd name="connsiteY1" fmla="*/ 426124 h 519526"/>
                  <a:gd name="connsiteX2" fmla="*/ 1107951 w 1210004"/>
                  <a:gd name="connsiteY2" fmla="*/ 46067 h 519526"/>
                  <a:gd name="connsiteX3" fmla="*/ 105110 w 1210004"/>
                  <a:gd name="connsiteY3" fmla="*/ 47359 h 519526"/>
                  <a:gd name="connsiteX4" fmla="*/ 51813 w 1210004"/>
                  <a:gd name="connsiteY4" fmla="*/ 414473 h 519526"/>
                  <a:gd name="connsiteX5" fmla="*/ 294438 w 1210004"/>
                  <a:gd name="connsiteY5" fmla="*/ 505257 h 519526"/>
                  <a:gd name="connsiteX6" fmla="*/ 294438 w 1210004"/>
                  <a:gd name="connsiteY6" fmla="*/ 505257 h 519526"/>
                  <a:gd name="connsiteX0" fmla="*/ 922352 w 1210005"/>
                  <a:gd name="connsiteY0" fmla="*/ 518541 h 518541"/>
                  <a:gd name="connsiteX1" fmla="*/ 1155497 w 1210005"/>
                  <a:gd name="connsiteY1" fmla="*/ 409577 h 518541"/>
                  <a:gd name="connsiteX2" fmla="*/ 1107951 w 1210005"/>
                  <a:gd name="connsiteY2" fmla="*/ 45082 h 518541"/>
                  <a:gd name="connsiteX3" fmla="*/ 105110 w 1210005"/>
                  <a:gd name="connsiteY3" fmla="*/ 46374 h 518541"/>
                  <a:gd name="connsiteX4" fmla="*/ 51813 w 1210005"/>
                  <a:gd name="connsiteY4" fmla="*/ 413488 h 518541"/>
                  <a:gd name="connsiteX5" fmla="*/ 294438 w 1210005"/>
                  <a:gd name="connsiteY5" fmla="*/ 504272 h 518541"/>
                  <a:gd name="connsiteX6" fmla="*/ 294438 w 1210005"/>
                  <a:gd name="connsiteY6" fmla="*/ 504272 h 518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0005" h="518541">
                    <a:moveTo>
                      <a:pt x="922352" y="518541"/>
                    </a:moveTo>
                    <a:cubicBezTo>
                      <a:pt x="1081709" y="498327"/>
                      <a:pt x="1124564" y="488487"/>
                      <a:pt x="1155497" y="409577"/>
                    </a:cubicBezTo>
                    <a:cubicBezTo>
                      <a:pt x="1186430" y="330667"/>
                      <a:pt x="1283016" y="105616"/>
                      <a:pt x="1107951" y="45082"/>
                    </a:cubicBezTo>
                    <a:cubicBezTo>
                      <a:pt x="932887" y="-15452"/>
                      <a:pt x="281133" y="-15027"/>
                      <a:pt x="105110" y="46374"/>
                    </a:cubicBezTo>
                    <a:cubicBezTo>
                      <a:pt x="-70913" y="107775"/>
                      <a:pt x="20258" y="337172"/>
                      <a:pt x="51813" y="413488"/>
                    </a:cubicBezTo>
                    <a:cubicBezTo>
                      <a:pt x="83368" y="489804"/>
                      <a:pt x="254001" y="489141"/>
                      <a:pt x="294438" y="504272"/>
                    </a:cubicBezTo>
                    <a:lnTo>
                      <a:pt x="294438" y="504272"/>
                    </a:lnTo>
                  </a:path>
                </a:pathLst>
              </a:custGeom>
              <a:ln w="28575">
                <a:solidFill>
                  <a:schemeClr val="tx1"/>
                </a:solidFill>
                <a:tailEnd type="arrow"/>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000"/>
              </a:p>
            </p:txBody>
          </p:sp>
        </p:grpSp>
        <p:grpSp>
          <p:nvGrpSpPr>
            <p:cNvPr id="99" name="Group 98"/>
            <p:cNvGrpSpPr/>
            <p:nvPr/>
          </p:nvGrpSpPr>
          <p:grpSpPr>
            <a:xfrm>
              <a:off x="687129" y="1739600"/>
              <a:ext cx="1099223" cy="852429"/>
              <a:chOff x="1264246" y="3727660"/>
              <a:chExt cx="1099223" cy="852429"/>
            </a:xfrm>
          </p:grpSpPr>
          <p:sp>
            <p:nvSpPr>
              <p:cNvPr id="100" name="Rectangle 99"/>
              <p:cNvSpPr/>
              <p:nvPr/>
            </p:nvSpPr>
            <p:spPr>
              <a:xfrm>
                <a:off x="1510944" y="4122227"/>
                <a:ext cx="588343" cy="457862"/>
              </a:xfrm>
              <a:prstGeom prst="rect">
                <a:avLst/>
              </a:prstGeom>
              <a:solidFill>
                <a:schemeClr val="accent3">
                  <a:lumMod val="40000"/>
                  <a:lumOff val="60000"/>
                  <a:alpha val="33000"/>
                </a:schemeClr>
              </a:solidFill>
              <a:ln w="28575">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solidFill>
                      <a:srgbClr val="000000"/>
                    </a:solidFill>
                    <a:latin typeface="CMU Bright Roman"/>
                    <a:cs typeface="CMU Bright Roman"/>
                  </a:rPr>
                  <a:t>GRU</a:t>
                </a:r>
              </a:p>
            </p:txBody>
          </p:sp>
          <p:cxnSp>
            <p:nvCxnSpPr>
              <p:cNvPr id="101" name="Straight Arrow Connector 100"/>
              <p:cNvCxnSpPr/>
              <p:nvPr/>
            </p:nvCxnSpPr>
            <p:spPr>
              <a:xfrm flipV="1">
                <a:off x="1817185" y="3727660"/>
                <a:ext cx="0" cy="394567"/>
              </a:xfrm>
              <a:prstGeom prst="straightConnector1">
                <a:avLst/>
              </a:prstGeom>
              <a:ln w="28575">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102" name="Freeform 101"/>
              <p:cNvSpPr/>
              <p:nvPr/>
            </p:nvSpPr>
            <p:spPr>
              <a:xfrm>
                <a:off x="1264246" y="3991558"/>
                <a:ext cx="1099223" cy="431805"/>
              </a:xfrm>
              <a:custGeom>
                <a:avLst/>
                <a:gdLst>
                  <a:gd name="connsiteX0" fmla="*/ 1104416 w 1619506"/>
                  <a:gd name="connsiteY0" fmla="*/ 496917 h 496917"/>
                  <a:gd name="connsiteX1" fmla="*/ 1489727 w 1619506"/>
                  <a:gd name="connsiteY1" fmla="*/ 382766 h 496917"/>
                  <a:gd name="connsiteX2" fmla="*/ 1503998 w 1619506"/>
                  <a:gd name="connsiteY2" fmla="*/ 54581 h 496917"/>
                  <a:gd name="connsiteX3" fmla="*/ 91191 w 1619506"/>
                  <a:gd name="connsiteY3" fmla="*/ 40312 h 496917"/>
                  <a:gd name="connsiteX4" fmla="*/ 176815 w 1619506"/>
                  <a:gd name="connsiteY4" fmla="*/ 454111 h 496917"/>
                  <a:gd name="connsiteX5" fmla="*/ 476502 w 1619506"/>
                  <a:gd name="connsiteY5" fmla="*/ 482648 h 496917"/>
                  <a:gd name="connsiteX6" fmla="*/ 476502 w 1619506"/>
                  <a:gd name="connsiteY6" fmla="*/ 482648 h 496917"/>
                  <a:gd name="connsiteX0" fmla="*/ 1054936 w 1565410"/>
                  <a:gd name="connsiteY0" fmla="*/ 496917 h 496917"/>
                  <a:gd name="connsiteX1" fmla="*/ 1440247 w 1565410"/>
                  <a:gd name="connsiteY1" fmla="*/ 382766 h 496917"/>
                  <a:gd name="connsiteX2" fmla="*/ 1454518 w 1565410"/>
                  <a:gd name="connsiteY2" fmla="*/ 54581 h 496917"/>
                  <a:gd name="connsiteX3" fmla="*/ 104547 w 1565410"/>
                  <a:gd name="connsiteY3" fmla="*/ 40312 h 496917"/>
                  <a:gd name="connsiteX4" fmla="*/ 127335 w 1565410"/>
                  <a:gd name="connsiteY4" fmla="*/ 454111 h 496917"/>
                  <a:gd name="connsiteX5" fmla="*/ 427022 w 1565410"/>
                  <a:gd name="connsiteY5" fmla="*/ 482648 h 496917"/>
                  <a:gd name="connsiteX6" fmla="*/ 427022 w 1565410"/>
                  <a:gd name="connsiteY6" fmla="*/ 482648 h 496917"/>
                  <a:gd name="connsiteX0" fmla="*/ 1061977 w 1572451"/>
                  <a:gd name="connsiteY0" fmla="*/ 493300 h 493300"/>
                  <a:gd name="connsiteX1" fmla="*/ 1447288 w 1572451"/>
                  <a:gd name="connsiteY1" fmla="*/ 379149 h 493300"/>
                  <a:gd name="connsiteX2" fmla="*/ 1461559 w 1572451"/>
                  <a:gd name="connsiteY2" fmla="*/ 50964 h 493300"/>
                  <a:gd name="connsiteX3" fmla="*/ 111588 w 1572451"/>
                  <a:gd name="connsiteY3" fmla="*/ 36695 h 493300"/>
                  <a:gd name="connsiteX4" fmla="*/ 115355 w 1572451"/>
                  <a:gd name="connsiteY4" fmla="*/ 398621 h 493300"/>
                  <a:gd name="connsiteX5" fmla="*/ 434063 w 1572451"/>
                  <a:gd name="connsiteY5" fmla="*/ 479031 h 493300"/>
                  <a:gd name="connsiteX6" fmla="*/ 434063 w 1572451"/>
                  <a:gd name="connsiteY6" fmla="*/ 479031 h 493300"/>
                  <a:gd name="connsiteX0" fmla="*/ 1057792 w 1528608"/>
                  <a:gd name="connsiteY0" fmla="*/ 498524 h 498524"/>
                  <a:gd name="connsiteX1" fmla="*/ 1443103 w 1528608"/>
                  <a:gd name="connsiteY1" fmla="*/ 384373 h 498524"/>
                  <a:gd name="connsiteX2" fmla="*/ 1400312 w 1528608"/>
                  <a:gd name="connsiteY2" fmla="*/ 45813 h 498524"/>
                  <a:gd name="connsiteX3" fmla="*/ 107403 w 1528608"/>
                  <a:gd name="connsiteY3" fmla="*/ 41919 h 498524"/>
                  <a:gd name="connsiteX4" fmla="*/ 111170 w 1528608"/>
                  <a:gd name="connsiteY4" fmla="*/ 403845 h 498524"/>
                  <a:gd name="connsiteX5" fmla="*/ 429878 w 1528608"/>
                  <a:gd name="connsiteY5" fmla="*/ 484255 h 498524"/>
                  <a:gd name="connsiteX6" fmla="*/ 429878 w 1528608"/>
                  <a:gd name="connsiteY6" fmla="*/ 484255 h 498524"/>
                  <a:gd name="connsiteX0" fmla="*/ 1027846 w 1495697"/>
                  <a:gd name="connsiteY0" fmla="*/ 501669 h 501669"/>
                  <a:gd name="connsiteX1" fmla="*/ 1413157 w 1495697"/>
                  <a:gd name="connsiteY1" fmla="*/ 387518 h 501669"/>
                  <a:gd name="connsiteX2" fmla="*/ 1370366 w 1495697"/>
                  <a:gd name="connsiteY2" fmla="*/ 48958 h 501669"/>
                  <a:gd name="connsiteX3" fmla="*/ 120255 w 1495697"/>
                  <a:gd name="connsiteY3" fmla="*/ 39877 h 501669"/>
                  <a:gd name="connsiteX4" fmla="*/ 81224 w 1495697"/>
                  <a:gd name="connsiteY4" fmla="*/ 406990 h 501669"/>
                  <a:gd name="connsiteX5" fmla="*/ 399932 w 1495697"/>
                  <a:gd name="connsiteY5" fmla="*/ 487400 h 501669"/>
                  <a:gd name="connsiteX6" fmla="*/ 399932 w 1495697"/>
                  <a:gd name="connsiteY6" fmla="*/ 487400 h 501669"/>
                  <a:gd name="connsiteX0" fmla="*/ 1027846 w 1441938"/>
                  <a:gd name="connsiteY0" fmla="*/ 502861 h 502861"/>
                  <a:gd name="connsiteX1" fmla="*/ 1260990 w 1441938"/>
                  <a:gd name="connsiteY1" fmla="*/ 409459 h 502861"/>
                  <a:gd name="connsiteX2" fmla="*/ 1370366 w 1441938"/>
                  <a:gd name="connsiteY2" fmla="*/ 50150 h 502861"/>
                  <a:gd name="connsiteX3" fmla="*/ 120255 w 1441938"/>
                  <a:gd name="connsiteY3" fmla="*/ 41069 h 502861"/>
                  <a:gd name="connsiteX4" fmla="*/ 81224 w 1441938"/>
                  <a:gd name="connsiteY4" fmla="*/ 408182 h 502861"/>
                  <a:gd name="connsiteX5" fmla="*/ 399932 w 1441938"/>
                  <a:gd name="connsiteY5" fmla="*/ 488592 h 502861"/>
                  <a:gd name="connsiteX6" fmla="*/ 399932 w 1441938"/>
                  <a:gd name="connsiteY6" fmla="*/ 488592 h 502861"/>
                  <a:gd name="connsiteX0" fmla="*/ 996647 w 1410739"/>
                  <a:gd name="connsiteY0" fmla="*/ 503206 h 503206"/>
                  <a:gd name="connsiteX1" fmla="*/ 1229791 w 1410739"/>
                  <a:gd name="connsiteY1" fmla="*/ 409804 h 503206"/>
                  <a:gd name="connsiteX2" fmla="*/ 1339167 w 1410739"/>
                  <a:gd name="connsiteY2" fmla="*/ 50495 h 503206"/>
                  <a:gd name="connsiteX3" fmla="*/ 89056 w 1410739"/>
                  <a:gd name="connsiteY3" fmla="*/ 41414 h 503206"/>
                  <a:gd name="connsiteX4" fmla="*/ 130864 w 1410739"/>
                  <a:gd name="connsiteY4" fmla="*/ 413715 h 503206"/>
                  <a:gd name="connsiteX5" fmla="*/ 368733 w 1410739"/>
                  <a:gd name="connsiteY5" fmla="*/ 488937 h 503206"/>
                  <a:gd name="connsiteX6" fmla="*/ 368733 w 1410739"/>
                  <a:gd name="connsiteY6" fmla="*/ 488937 h 503206"/>
                  <a:gd name="connsiteX0" fmla="*/ 988196 w 1311681"/>
                  <a:gd name="connsiteY0" fmla="*/ 508814 h 508814"/>
                  <a:gd name="connsiteX1" fmla="*/ 1221340 w 1311681"/>
                  <a:gd name="connsiteY1" fmla="*/ 415412 h 508814"/>
                  <a:gd name="connsiteX2" fmla="*/ 1216591 w 1311681"/>
                  <a:gd name="connsiteY2" fmla="*/ 45729 h 508814"/>
                  <a:gd name="connsiteX3" fmla="*/ 80605 w 1311681"/>
                  <a:gd name="connsiteY3" fmla="*/ 47022 h 508814"/>
                  <a:gd name="connsiteX4" fmla="*/ 122413 w 1311681"/>
                  <a:gd name="connsiteY4" fmla="*/ 419323 h 508814"/>
                  <a:gd name="connsiteX5" fmla="*/ 360282 w 1311681"/>
                  <a:gd name="connsiteY5" fmla="*/ 494545 h 508814"/>
                  <a:gd name="connsiteX6" fmla="*/ 360282 w 1311681"/>
                  <a:gd name="connsiteY6" fmla="*/ 494545 h 508814"/>
                  <a:gd name="connsiteX0" fmla="*/ 922921 w 1239792"/>
                  <a:gd name="connsiteY0" fmla="*/ 514871 h 514871"/>
                  <a:gd name="connsiteX1" fmla="*/ 1156065 w 1239792"/>
                  <a:gd name="connsiteY1" fmla="*/ 421469 h 514871"/>
                  <a:gd name="connsiteX2" fmla="*/ 1151316 w 1239792"/>
                  <a:gd name="connsiteY2" fmla="*/ 51786 h 514871"/>
                  <a:gd name="connsiteX3" fmla="*/ 105679 w 1239792"/>
                  <a:gd name="connsiteY3" fmla="*/ 42704 h 514871"/>
                  <a:gd name="connsiteX4" fmla="*/ 57138 w 1239792"/>
                  <a:gd name="connsiteY4" fmla="*/ 425380 h 514871"/>
                  <a:gd name="connsiteX5" fmla="*/ 295007 w 1239792"/>
                  <a:gd name="connsiteY5" fmla="*/ 500602 h 514871"/>
                  <a:gd name="connsiteX6" fmla="*/ 295007 w 1239792"/>
                  <a:gd name="connsiteY6" fmla="*/ 500602 h 514871"/>
                  <a:gd name="connsiteX0" fmla="*/ 919989 w 1207640"/>
                  <a:gd name="connsiteY0" fmla="*/ 520485 h 520485"/>
                  <a:gd name="connsiteX1" fmla="*/ 1153133 w 1207640"/>
                  <a:gd name="connsiteY1" fmla="*/ 427083 h 520485"/>
                  <a:gd name="connsiteX2" fmla="*/ 1105588 w 1207640"/>
                  <a:gd name="connsiteY2" fmla="*/ 47026 h 520485"/>
                  <a:gd name="connsiteX3" fmla="*/ 102747 w 1207640"/>
                  <a:gd name="connsiteY3" fmla="*/ 48318 h 520485"/>
                  <a:gd name="connsiteX4" fmla="*/ 54206 w 1207640"/>
                  <a:gd name="connsiteY4" fmla="*/ 430994 h 520485"/>
                  <a:gd name="connsiteX5" fmla="*/ 292075 w 1207640"/>
                  <a:gd name="connsiteY5" fmla="*/ 506216 h 520485"/>
                  <a:gd name="connsiteX6" fmla="*/ 292075 w 1207640"/>
                  <a:gd name="connsiteY6" fmla="*/ 506216 h 520485"/>
                  <a:gd name="connsiteX0" fmla="*/ 922352 w 1210004"/>
                  <a:gd name="connsiteY0" fmla="*/ 519526 h 519526"/>
                  <a:gd name="connsiteX1" fmla="*/ 1155496 w 1210004"/>
                  <a:gd name="connsiteY1" fmla="*/ 426124 h 519526"/>
                  <a:gd name="connsiteX2" fmla="*/ 1107951 w 1210004"/>
                  <a:gd name="connsiteY2" fmla="*/ 46067 h 519526"/>
                  <a:gd name="connsiteX3" fmla="*/ 105110 w 1210004"/>
                  <a:gd name="connsiteY3" fmla="*/ 47359 h 519526"/>
                  <a:gd name="connsiteX4" fmla="*/ 51813 w 1210004"/>
                  <a:gd name="connsiteY4" fmla="*/ 414473 h 519526"/>
                  <a:gd name="connsiteX5" fmla="*/ 294438 w 1210004"/>
                  <a:gd name="connsiteY5" fmla="*/ 505257 h 519526"/>
                  <a:gd name="connsiteX6" fmla="*/ 294438 w 1210004"/>
                  <a:gd name="connsiteY6" fmla="*/ 505257 h 519526"/>
                  <a:gd name="connsiteX0" fmla="*/ 922352 w 1210005"/>
                  <a:gd name="connsiteY0" fmla="*/ 518541 h 518541"/>
                  <a:gd name="connsiteX1" fmla="*/ 1155497 w 1210005"/>
                  <a:gd name="connsiteY1" fmla="*/ 409577 h 518541"/>
                  <a:gd name="connsiteX2" fmla="*/ 1107951 w 1210005"/>
                  <a:gd name="connsiteY2" fmla="*/ 45082 h 518541"/>
                  <a:gd name="connsiteX3" fmla="*/ 105110 w 1210005"/>
                  <a:gd name="connsiteY3" fmla="*/ 46374 h 518541"/>
                  <a:gd name="connsiteX4" fmla="*/ 51813 w 1210005"/>
                  <a:gd name="connsiteY4" fmla="*/ 413488 h 518541"/>
                  <a:gd name="connsiteX5" fmla="*/ 294438 w 1210005"/>
                  <a:gd name="connsiteY5" fmla="*/ 504272 h 518541"/>
                  <a:gd name="connsiteX6" fmla="*/ 294438 w 1210005"/>
                  <a:gd name="connsiteY6" fmla="*/ 504272 h 518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0005" h="518541">
                    <a:moveTo>
                      <a:pt x="922352" y="518541"/>
                    </a:moveTo>
                    <a:cubicBezTo>
                      <a:pt x="1081709" y="498327"/>
                      <a:pt x="1124564" y="488487"/>
                      <a:pt x="1155497" y="409577"/>
                    </a:cubicBezTo>
                    <a:cubicBezTo>
                      <a:pt x="1186430" y="330667"/>
                      <a:pt x="1283016" y="105616"/>
                      <a:pt x="1107951" y="45082"/>
                    </a:cubicBezTo>
                    <a:cubicBezTo>
                      <a:pt x="932887" y="-15452"/>
                      <a:pt x="281133" y="-15027"/>
                      <a:pt x="105110" y="46374"/>
                    </a:cubicBezTo>
                    <a:cubicBezTo>
                      <a:pt x="-70913" y="107775"/>
                      <a:pt x="20258" y="337172"/>
                      <a:pt x="51813" y="413488"/>
                    </a:cubicBezTo>
                    <a:cubicBezTo>
                      <a:pt x="83368" y="489804"/>
                      <a:pt x="254001" y="489141"/>
                      <a:pt x="294438" y="504272"/>
                    </a:cubicBezTo>
                    <a:lnTo>
                      <a:pt x="294438" y="504272"/>
                    </a:lnTo>
                  </a:path>
                </a:pathLst>
              </a:custGeom>
              <a:ln w="28575">
                <a:solidFill>
                  <a:schemeClr val="tx1"/>
                </a:solidFill>
                <a:tailEnd type="arrow"/>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000"/>
              </a:p>
            </p:txBody>
          </p:sp>
        </p:grpSp>
      </p:grpSp>
      <p:sp>
        <p:nvSpPr>
          <p:cNvPr id="104" name="TextBox 103"/>
          <p:cNvSpPr txBox="1"/>
          <p:nvPr/>
        </p:nvSpPr>
        <p:spPr>
          <a:xfrm>
            <a:off x="954417" y="5585177"/>
            <a:ext cx="834784" cy="461665"/>
          </a:xfrm>
          <a:prstGeom prst="rect">
            <a:avLst/>
          </a:prstGeom>
          <a:noFill/>
        </p:spPr>
        <p:txBody>
          <a:bodyPr wrap="none" rtlCol="0">
            <a:spAutoFit/>
          </a:bodyPr>
          <a:lstStyle/>
          <a:p>
            <a:pPr algn="ctr"/>
            <a:r>
              <a:rPr lang="en-US" sz="2400" dirty="0">
                <a:latin typeface="CMU Bright Oblique"/>
                <a:cs typeface="CMU Bright Oblique"/>
              </a:rPr>
              <a:t>pitch</a:t>
            </a:r>
            <a:endParaRPr lang="en-US" sz="2400" baseline="-25000" dirty="0">
              <a:latin typeface="CMU Bright Roman"/>
              <a:cs typeface="CMU Bright Roman"/>
            </a:endParaRPr>
          </a:p>
        </p:txBody>
      </p:sp>
      <p:sp>
        <p:nvSpPr>
          <p:cNvPr id="105" name="TextBox 104"/>
          <p:cNvSpPr txBox="1"/>
          <p:nvPr/>
        </p:nvSpPr>
        <p:spPr>
          <a:xfrm>
            <a:off x="841098" y="5890434"/>
            <a:ext cx="1189649" cy="461665"/>
          </a:xfrm>
          <a:prstGeom prst="rect">
            <a:avLst/>
          </a:prstGeom>
          <a:noFill/>
        </p:spPr>
        <p:txBody>
          <a:bodyPr wrap="none" rtlCol="0">
            <a:spAutoFit/>
          </a:bodyPr>
          <a:lstStyle/>
          <a:p>
            <a:pPr algn="ctr"/>
            <a:r>
              <a:rPr lang="en-US" sz="2400" dirty="0">
                <a:latin typeface="CMU Bright Oblique"/>
                <a:cs typeface="CMU Bright Oblique"/>
              </a:rPr>
              <a:t>volume</a:t>
            </a:r>
            <a:endParaRPr lang="en-US" sz="2400" baseline="-25000" dirty="0">
              <a:latin typeface="CMU Bright Roman"/>
              <a:cs typeface="CMU Bright Roman"/>
            </a:endParaRPr>
          </a:p>
        </p:txBody>
      </p:sp>
      <p:sp>
        <p:nvSpPr>
          <p:cNvPr id="106" name="TextBox 105"/>
          <p:cNvSpPr txBox="1"/>
          <p:nvPr/>
        </p:nvSpPr>
        <p:spPr>
          <a:xfrm>
            <a:off x="583825" y="6195690"/>
            <a:ext cx="1621508" cy="461665"/>
          </a:xfrm>
          <a:prstGeom prst="rect">
            <a:avLst/>
          </a:prstGeom>
          <a:noFill/>
        </p:spPr>
        <p:txBody>
          <a:bodyPr wrap="none" rtlCol="0">
            <a:spAutoFit/>
          </a:bodyPr>
          <a:lstStyle/>
          <a:p>
            <a:pPr algn="ctr"/>
            <a:r>
              <a:rPr lang="en-US" sz="2400" dirty="0">
                <a:latin typeface="CMU Bright Oblique"/>
                <a:cs typeface="CMU Bright Oblique"/>
              </a:rPr>
              <a:t>instrument</a:t>
            </a:r>
            <a:endParaRPr lang="en-US" sz="2400" baseline="-25000" dirty="0">
              <a:latin typeface="CMU Bright Roman"/>
              <a:cs typeface="CMU Bright Roman"/>
            </a:endParaRPr>
          </a:p>
        </p:txBody>
      </p:sp>
      <p:cxnSp>
        <p:nvCxnSpPr>
          <p:cNvPr id="107" name="Straight Arrow Connector 106"/>
          <p:cNvCxnSpPr/>
          <p:nvPr/>
        </p:nvCxnSpPr>
        <p:spPr>
          <a:xfrm flipH="1" flipV="1">
            <a:off x="1693283" y="4821620"/>
            <a:ext cx="51" cy="854129"/>
          </a:xfrm>
          <a:prstGeom prst="straightConnector1">
            <a:avLst/>
          </a:prstGeom>
          <a:ln w="28575">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08" name="Straight Arrow Connector 107"/>
          <p:cNvCxnSpPr/>
          <p:nvPr/>
        </p:nvCxnSpPr>
        <p:spPr>
          <a:xfrm flipH="1" flipV="1">
            <a:off x="1984902" y="4821620"/>
            <a:ext cx="9469" cy="1178685"/>
          </a:xfrm>
          <a:prstGeom prst="straightConnector1">
            <a:avLst/>
          </a:prstGeom>
          <a:ln w="28575">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09" name="Straight Arrow Connector 108"/>
          <p:cNvCxnSpPr/>
          <p:nvPr/>
        </p:nvCxnSpPr>
        <p:spPr>
          <a:xfrm flipH="1" flipV="1">
            <a:off x="2238895" y="4821619"/>
            <a:ext cx="18883" cy="1446796"/>
          </a:xfrm>
          <a:prstGeom prst="straightConnector1">
            <a:avLst/>
          </a:prstGeom>
          <a:ln w="28575">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114" name="Right Brace 113"/>
          <p:cNvSpPr/>
          <p:nvPr/>
        </p:nvSpPr>
        <p:spPr>
          <a:xfrm>
            <a:off x="3217334" y="2020971"/>
            <a:ext cx="564444" cy="2568223"/>
          </a:xfrm>
          <a:prstGeom prst="rightBrace">
            <a:avLst/>
          </a:prstGeom>
          <a:ln w="28575"/>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000"/>
          </a:p>
        </p:txBody>
      </p:sp>
      <p:sp>
        <p:nvSpPr>
          <p:cNvPr id="122" name="Right Brace 121"/>
          <p:cNvSpPr/>
          <p:nvPr/>
        </p:nvSpPr>
        <p:spPr>
          <a:xfrm>
            <a:off x="3157125" y="5701149"/>
            <a:ext cx="564444" cy="891822"/>
          </a:xfrm>
          <a:prstGeom prst="rightBrace">
            <a:avLst/>
          </a:prstGeom>
          <a:ln w="28575"/>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000"/>
          </a:p>
        </p:txBody>
      </p:sp>
      <p:sp>
        <p:nvSpPr>
          <p:cNvPr id="123" name="Right Brace 122"/>
          <p:cNvSpPr/>
          <p:nvPr/>
        </p:nvSpPr>
        <p:spPr>
          <a:xfrm>
            <a:off x="3134549" y="5215544"/>
            <a:ext cx="564444" cy="316088"/>
          </a:xfrm>
          <a:prstGeom prst="rightBrace">
            <a:avLst/>
          </a:prstGeom>
          <a:ln w="28575"/>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000"/>
          </a:p>
        </p:txBody>
      </p:sp>
      <p:sp>
        <p:nvSpPr>
          <p:cNvPr id="124" name="Right Brace 123"/>
          <p:cNvSpPr/>
          <p:nvPr/>
        </p:nvSpPr>
        <p:spPr>
          <a:xfrm>
            <a:off x="3168415" y="1038839"/>
            <a:ext cx="564444" cy="474132"/>
          </a:xfrm>
          <a:prstGeom prst="rightBrace">
            <a:avLst/>
          </a:prstGeom>
          <a:ln w="28575"/>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000"/>
          </a:p>
        </p:txBody>
      </p:sp>
      <p:sp>
        <p:nvSpPr>
          <p:cNvPr id="125" name="TextBox 124"/>
          <p:cNvSpPr txBox="1"/>
          <p:nvPr/>
        </p:nvSpPr>
        <p:spPr>
          <a:xfrm>
            <a:off x="4308594" y="1047305"/>
            <a:ext cx="1838965" cy="461665"/>
          </a:xfrm>
          <a:prstGeom prst="rect">
            <a:avLst/>
          </a:prstGeom>
          <a:noFill/>
        </p:spPr>
        <p:txBody>
          <a:bodyPr wrap="none" rtlCol="0">
            <a:spAutoFit/>
          </a:bodyPr>
          <a:lstStyle/>
          <a:p>
            <a:r>
              <a:rPr lang="en-US" sz="2400" dirty="0">
                <a:latin typeface="+mn-lt"/>
              </a:rPr>
              <a:t>One-hot, 256</a:t>
            </a:r>
          </a:p>
        </p:txBody>
      </p:sp>
      <p:sp>
        <p:nvSpPr>
          <p:cNvPr id="126" name="TextBox 125"/>
          <p:cNvSpPr txBox="1"/>
          <p:nvPr/>
        </p:nvSpPr>
        <p:spPr>
          <a:xfrm>
            <a:off x="4304830" y="3048260"/>
            <a:ext cx="2955857" cy="461665"/>
          </a:xfrm>
          <a:prstGeom prst="rect">
            <a:avLst/>
          </a:prstGeom>
          <a:noFill/>
        </p:spPr>
        <p:txBody>
          <a:bodyPr wrap="none" rtlCol="0">
            <a:spAutoFit/>
          </a:bodyPr>
          <a:lstStyle/>
          <a:p>
            <a:r>
              <a:rPr lang="en-US" sz="2400" dirty="0">
                <a:latin typeface="+mn-lt"/>
              </a:rPr>
              <a:t>4 layers, 40 units each</a:t>
            </a:r>
          </a:p>
        </p:txBody>
      </p:sp>
      <p:sp>
        <p:nvSpPr>
          <p:cNvPr id="127" name="TextBox 126"/>
          <p:cNvSpPr txBox="1"/>
          <p:nvPr/>
        </p:nvSpPr>
        <p:spPr>
          <a:xfrm>
            <a:off x="4301067" y="5077438"/>
            <a:ext cx="2715707" cy="461665"/>
          </a:xfrm>
          <a:prstGeom prst="rect">
            <a:avLst/>
          </a:prstGeom>
          <a:noFill/>
        </p:spPr>
        <p:txBody>
          <a:bodyPr wrap="none" rtlCol="0">
            <a:spAutoFit/>
          </a:bodyPr>
          <a:lstStyle/>
          <a:p>
            <a:r>
              <a:rPr lang="en-US" sz="2400" dirty="0">
                <a:latin typeface="+mn-lt"/>
              </a:rPr>
              <a:t>Mu-law, real in [0,1]</a:t>
            </a:r>
          </a:p>
        </p:txBody>
      </p:sp>
      <p:sp>
        <p:nvSpPr>
          <p:cNvPr id="128" name="TextBox 127"/>
          <p:cNvSpPr txBox="1"/>
          <p:nvPr/>
        </p:nvSpPr>
        <p:spPr>
          <a:xfrm>
            <a:off x="4316119" y="5921283"/>
            <a:ext cx="1612190" cy="461665"/>
          </a:xfrm>
          <a:prstGeom prst="rect">
            <a:avLst/>
          </a:prstGeom>
          <a:noFill/>
        </p:spPr>
        <p:txBody>
          <a:bodyPr wrap="none" rtlCol="0">
            <a:spAutoFit/>
          </a:bodyPr>
          <a:lstStyle/>
          <a:p>
            <a:r>
              <a:rPr lang="en-US" sz="2400" dirty="0">
                <a:latin typeface="+mn-lt"/>
              </a:rPr>
              <a:t>real in [0,1]</a:t>
            </a:r>
          </a:p>
        </p:txBody>
      </p:sp>
      <p:sp>
        <p:nvSpPr>
          <p:cNvPr id="3" name="TextBox 2"/>
          <p:cNvSpPr txBox="1"/>
          <p:nvPr/>
        </p:nvSpPr>
        <p:spPr>
          <a:xfrm>
            <a:off x="7936046" y="4826675"/>
            <a:ext cx="4255954" cy="2031325"/>
          </a:xfrm>
          <a:prstGeom prst="rect">
            <a:avLst/>
          </a:prstGeom>
          <a:noFill/>
        </p:spPr>
        <p:txBody>
          <a:bodyPr wrap="square" rtlCol="0">
            <a:spAutoFit/>
          </a:bodyPr>
          <a:lstStyle/>
          <a:p>
            <a:r>
              <a:rPr lang="en-US" dirty="0">
                <a:latin typeface="Adobe Caslon Pro"/>
                <a:cs typeface="Adobe Caslon Pro"/>
              </a:rPr>
              <a:t>Wyse, L. (2018) </a:t>
            </a:r>
            <a:r>
              <a:rPr lang="en-US" b="1" dirty="0">
                <a:latin typeface="Adobe Caslon Pro"/>
                <a:cs typeface="Adobe Caslon Pro"/>
              </a:rPr>
              <a:t>Real-valued parametric condition of an RNN for interactive sound synthesis. </a:t>
            </a:r>
            <a:r>
              <a:rPr lang="en-US" dirty="0">
                <a:latin typeface="Adobe Caslon Pro"/>
                <a:cs typeface="Adobe Caslon Pro"/>
              </a:rPr>
              <a:t>In </a:t>
            </a:r>
            <a:r>
              <a:rPr lang="en-US" i="1" dirty="0">
                <a:latin typeface="Adobe Caslon Pro"/>
                <a:cs typeface="Adobe Caslon Pro"/>
              </a:rPr>
              <a:t>Proceedings of the Proceedings of the 6th International Workshop on Musical </a:t>
            </a:r>
            <a:r>
              <a:rPr lang="en-US" i="1" dirty="0" err="1">
                <a:latin typeface="Adobe Caslon Pro"/>
                <a:cs typeface="Adobe Caslon Pro"/>
              </a:rPr>
              <a:t>Metacreation</a:t>
            </a:r>
            <a:r>
              <a:rPr lang="en-US" i="1" dirty="0">
                <a:latin typeface="Adobe Caslon Pro"/>
                <a:cs typeface="Adobe Caslon Pro"/>
              </a:rPr>
              <a:t>, ACM Conference on Computational Creativity</a:t>
            </a:r>
            <a:r>
              <a:rPr lang="en-US" dirty="0">
                <a:latin typeface="Adobe Caslon Pro"/>
                <a:cs typeface="Adobe Caslon Pro"/>
              </a:rPr>
              <a:t>. Salamanca, Spain, June, 2018.</a:t>
            </a:r>
          </a:p>
        </p:txBody>
      </p:sp>
    </p:spTree>
    <p:extLst>
      <p:ext uri="{BB962C8B-B14F-4D97-AF65-F5344CB8AC3E}">
        <p14:creationId xmlns:p14="http://schemas.microsoft.com/office/powerpoint/2010/main" val="22459564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descr="sinwav_transparen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9580" y="1797505"/>
            <a:ext cx="9989545" cy="1099086"/>
          </a:xfrm>
          <a:prstGeom prst="rect">
            <a:avLst/>
          </a:prstGeom>
        </p:spPr>
      </p:pic>
      <p:grpSp>
        <p:nvGrpSpPr>
          <p:cNvPr id="3" name="Group 2"/>
          <p:cNvGrpSpPr/>
          <p:nvPr/>
        </p:nvGrpSpPr>
        <p:grpSpPr>
          <a:xfrm>
            <a:off x="2185842" y="2725365"/>
            <a:ext cx="8219844" cy="2114652"/>
            <a:chOff x="1639381" y="2725365"/>
            <a:chExt cx="6164883" cy="2114652"/>
          </a:xfrm>
        </p:grpSpPr>
        <p:sp>
          <p:nvSpPr>
            <p:cNvPr id="5" name="Rectangle 4"/>
            <p:cNvSpPr/>
            <p:nvPr/>
          </p:nvSpPr>
          <p:spPr>
            <a:xfrm>
              <a:off x="1639381" y="3608546"/>
              <a:ext cx="588343" cy="457862"/>
            </a:xfrm>
            <a:prstGeom prst="rect">
              <a:avLst/>
            </a:prstGeom>
            <a:solidFill>
              <a:schemeClr val="accent3">
                <a:lumMod val="40000"/>
                <a:lumOff val="60000"/>
                <a:alpha val="33000"/>
              </a:schemeClr>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000000"/>
                </a:solidFill>
                <a:latin typeface="CMU Bright Roman"/>
                <a:cs typeface="CMU Bright Roman"/>
              </a:endParaRPr>
            </a:p>
          </p:txBody>
        </p:sp>
        <p:cxnSp>
          <p:nvCxnSpPr>
            <p:cNvPr id="6" name="Straight Arrow Connector 5"/>
            <p:cNvCxnSpPr/>
            <p:nvPr/>
          </p:nvCxnSpPr>
          <p:spPr>
            <a:xfrm flipV="1">
              <a:off x="1945622" y="4066408"/>
              <a:ext cx="0" cy="394567"/>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a:off x="2225039" y="3837477"/>
              <a:ext cx="535750" cy="0"/>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8" name="Rectangle 7"/>
            <p:cNvSpPr/>
            <p:nvPr/>
          </p:nvSpPr>
          <p:spPr>
            <a:xfrm>
              <a:off x="2760789" y="3608546"/>
              <a:ext cx="588343" cy="457862"/>
            </a:xfrm>
            <a:prstGeom prst="rect">
              <a:avLst/>
            </a:prstGeom>
            <a:solidFill>
              <a:schemeClr val="accent3">
                <a:lumMod val="40000"/>
                <a:lumOff val="60000"/>
                <a:alpha val="33000"/>
              </a:schemeClr>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000000"/>
                </a:solidFill>
                <a:latin typeface="CMU Bright Roman"/>
                <a:cs typeface="CMU Bright Roman"/>
              </a:endParaRPr>
            </a:p>
          </p:txBody>
        </p:sp>
        <p:cxnSp>
          <p:nvCxnSpPr>
            <p:cNvPr id="9" name="Straight Arrow Connector 8"/>
            <p:cNvCxnSpPr/>
            <p:nvPr/>
          </p:nvCxnSpPr>
          <p:spPr>
            <a:xfrm flipV="1">
              <a:off x="3052274" y="4066408"/>
              <a:ext cx="0" cy="394567"/>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a:off x="3331115" y="3837477"/>
              <a:ext cx="535750" cy="0"/>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11" name="Rectangle 10"/>
            <p:cNvSpPr/>
            <p:nvPr/>
          </p:nvSpPr>
          <p:spPr>
            <a:xfrm>
              <a:off x="3866865" y="3608546"/>
              <a:ext cx="588343" cy="457862"/>
            </a:xfrm>
            <a:prstGeom prst="rect">
              <a:avLst/>
            </a:prstGeom>
            <a:solidFill>
              <a:schemeClr val="accent3">
                <a:lumMod val="40000"/>
                <a:lumOff val="60000"/>
                <a:alpha val="33000"/>
              </a:schemeClr>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000000"/>
                </a:solidFill>
                <a:latin typeface="CMU Bright Roman"/>
                <a:cs typeface="CMU Bright Roman"/>
              </a:endParaRPr>
            </a:p>
          </p:txBody>
        </p:sp>
        <p:cxnSp>
          <p:nvCxnSpPr>
            <p:cNvPr id="12" name="Straight Arrow Connector 11"/>
            <p:cNvCxnSpPr/>
            <p:nvPr/>
          </p:nvCxnSpPr>
          <p:spPr>
            <a:xfrm flipV="1">
              <a:off x="4158350" y="4066408"/>
              <a:ext cx="0" cy="394567"/>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flipV="1">
              <a:off x="3063554" y="3213979"/>
              <a:ext cx="0" cy="394567"/>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flipV="1">
              <a:off x="4158350" y="3213979"/>
              <a:ext cx="0" cy="394567"/>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flipV="1">
              <a:off x="1945622" y="3213979"/>
              <a:ext cx="0" cy="394567"/>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16" name="TextBox 15"/>
            <p:cNvSpPr txBox="1"/>
            <p:nvPr/>
          </p:nvSpPr>
          <p:spPr>
            <a:xfrm>
              <a:off x="1800995" y="4460305"/>
              <a:ext cx="289250" cy="369332"/>
            </a:xfrm>
            <a:prstGeom prst="rect">
              <a:avLst/>
            </a:prstGeom>
            <a:noFill/>
          </p:spPr>
          <p:txBody>
            <a:bodyPr wrap="none" rtlCol="0">
              <a:spAutoFit/>
            </a:bodyPr>
            <a:lstStyle/>
            <a:p>
              <a:pPr algn="ctr"/>
              <a:r>
                <a:rPr lang="en-US" dirty="0">
                  <a:latin typeface="CMU Bright Oblique"/>
                  <a:cs typeface="CMU Bright Oblique"/>
                </a:rPr>
                <a:t>x</a:t>
              </a:r>
              <a:r>
                <a:rPr lang="en-US" baseline="-25000" dirty="0">
                  <a:latin typeface="CMU Bright Oblique"/>
                  <a:cs typeface="CMU Bright Oblique"/>
                </a:rPr>
                <a:t>1</a:t>
              </a:r>
              <a:endParaRPr lang="en-US" baseline="-25000" dirty="0">
                <a:latin typeface="CMU Bright Roman"/>
                <a:cs typeface="CMU Bright Roman"/>
              </a:endParaRPr>
            </a:p>
          </p:txBody>
        </p:sp>
        <p:sp>
          <p:nvSpPr>
            <p:cNvPr id="17" name="TextBox 16"/>
            <p:cNvSpPr txBox="1"/>
            <p:nvPr/>
          </p:nvSpPr>
          <p:spPr>
            <a:xfrm>
              <a:off x="2918928" y="4460974"/>
              <a:ext cx="289250" cy="369332"/>
            </a:xfrm>
            <a:prstGeom prst="rect">
              <a:avLst/>
            </a:prstGeom>
            <a:noFill/>
          </p:spPr>
          <p:txBody>
            <a:bodyPr wrap="none" rtlCol="0">
              <a:spAutoFit/>
            </a:bodyPr>
            <a:lstStyle/>
            <a:p>
              <a:pPr algn="ctr"/>
              <a:r>
                <a:rPr lang="en-US" dirty="0">
                  <a:latin typeface="CMU Bright Oblique"/>
                  <a:cs typeface="CMU Bright Oblique"/>
                </a:rPr>
                <a:t>x</a:t>
              </a:r>
              <a:r>
                <a:rPr lang="en-US" baseline="-25000" dirty="0">
                  <a:latin typeface="CMU Bright Oblique"/>
                  <a:cs typeface="CMU Bright Oblique"/>
                </a:rPr>
                <a:t>2</a:t>
              </a:r>
              <a:endParaRPr lang="en-US" baseline="-25000" dirty="0">
                <a:latin typeface="CMU Bright Roman"/>
                <a:cs typeface="CMU Bright Roman"/>
              </a:endParaRPr>
            </a:p>
          </p:txBody>
        </p:sp>
        <p:sp>
          <p:nvSpPr>
            <p:cNvPr id="18" name="TextBox 17"/>
            <p:cNvSpPr txBox="1"/>
            <p:nvPr/>
          </p:nvSpPr>
          <p:spPr>
            <a:xfrm>
              <a:off x="4013725" y="4460974"/>
              <a:ext cx="289250" cy="369332"/>
            </a:xfrm>
            <a:prstGeom prst="rect">
              <a:avLst/>
            </a:prstGeom>
            <a:noFill/>
          </p:spPr>
          <p:txBody>
            <a:bodyPr wrap="none" rtlCol="0">
              <a:spAutoFit/>
            </a:bodyPr>
            <a:lstStyle/>
            <a:p>
              <a:pPr algn="ctr"/>
              <a:r>
                <a:rPr lang="en-US" dirty="0">
                  <a:latin typeface="CMU Bright Oblique"/>
                  <a:cs typeface="CMU Bright Oblique"/>
                </a:rPr>
                <a:t>x</a:t>
              </a:r>
              <a:r>
                <a:rPr lang="en-US" baseline="-25000" dirty="0">
                  <a:latin typeface="CMU Bright Oblique"/>
                  <a:cs typeface="CMU Bright Oblique"/>
                </a:rPr>
                <a:t>3</a:t>
              </a:r>
              <a:endParaRPr lang="en-US" baseline="-25000" dirty="0">
                <a:latin typeface="CMU Bright Roman"/>
                <a:cs typeface="CMU Bright Roman"/>
              </a:endParaRPr>
            </a:p>
          </p:txBody>
        </p:sp>
        <p:sp>
          <p:nvSpPr>
            <p:cNvPr id="19" name="TextBox 18"/>
            <p:cNvSpPr txBox="1"/>
            <p:nvPr/>
          </p:nvSpPr>
          <p:spPr>
            <a:xfrm>
              <a:off x="1824802" y="2725365"/>
              <a:ext cx="298869" cy="369332"/>
            </a:xfrm>
            <a:prstGeom prst="rect">
              <a:avLst/>
            </a:prstGeom>
            <a:noFill/>
          </p:spPr>
          <p:txBody>
            <a:bodyPr wrap="none" rtlCol="0">
              <a:spAutoFit/>
            </a:bodyPr>
            <a:lstStyle/>
            <a:p>
              <a:pPr algn="ctr"/>
              <a:r>
                <a:rPr lang="en-US" dirty="0">
                  <a:latin typeface="CMU Bright Oblique"/>
                  <a:cs typeface="CMU Bright Oblique"/>
                </a:rPr>
                <a:t>y</a:t>
              </a:r>
              <a:r>
                <a:rPr lang="en-US" baseline="-25000" dirty="0">
                  <a:latin typeface="CMU Bright Oblique"/>
                  <a:cs typeface="CMU Bright Oblique"/>
                </a:rPr>
                <a:t>1</a:t>
              </a:r>
              <a:endParaRPr lang="en-US" baseline="-25000" dirty="0">
                <a:latin typeface="CMU Bright Roman"/>
                <a:cs typeface="CMU Bright Roman"/>
              </a:endParaRPr>
            </a:p>
          </p:txBody>
        </p:sp>
        <p:sp>
          <p:nvSpPr>
            <p:cNvPr id="20" name="TextBox 19"/>
            <p:cNvSpPr txBox="1"/>
            <p:nvPr/>
          </p:nvSpPr>
          <p:spPr>
            <a:xfrm>
              <a:off x="2942735" y="2726034"/>
              <a:ext cx="298869" cy="369332"/>
            </a:xfrm>
            <a:prstGeom prst="rect">
              <a:avLst/>
            </a:prstGeom>
            <a:noFill/>
          </p:spPr>
          <p:txBody>
            <a:bodyPr wrap="none" rtlCol="0">
              <a:spAutoFit/>
            </a:bodyPr>
            <a:lstStyle/>
            <a:p>
              <a:pPr algn="ctr"/>
              <a:r>
                <a:rPr lang="en-US" dirty="0">
                  <a:latin typeface="CMU Bright Oblique"/>
                  <a:cs typeface="CMU Bright Oblique"/>
                </a:rPr>
                <a:t>y</a:t>
              </a:r>
              <a:r>
                <a:rPr lang="en-US" baseline="-25000" dirty="0">
                  <a:latin typeface="CMU Bright Oblique"/>
                  <a:cs typeface="CMU Bright Oblique"/>
                </a:rPr>
                <a:t>2</a:t>
              </a:r>
              <a:endParaRPr lang="en-US" baseline="-25000" dirty="0">
                <a:latin typeface="CMU Bright Roman"/>
                <a:cs typeface="CMU Bright Roman"/>
              </a:endParaRPr>
            </a:p>
          </p:txBody>
        </p:sp>
        <p:sp>
          <p:nvSpPr>
            <p:cNvPr id="21" name="TextBox 20"/>
            <p:cNvSpPr txBox="1"/>
            <p:nvPr/>
          </p:nvSpPr>
          <p:spPr>
            <a:xfrm>
              <a:off x="4037531" y="2726034"/>
              <a:ext cx="298869" cy="369332"/>
            </a:xfrm>
            <a:prstGeom prst="rect">
              <a:avLst/>
            </a:prstGeom>
            <a:noFill/>
          </p:spPr>
          <p:txBody>
            <a:bodyPr wrap="none" rtlCol="0">
              <a:spAutoFit/>
            </a:bodyPr>
            <a:lstStyle/>
            <a:p>
              <a:pPr algn="ctr"/>
              <a:r>
                <a:rPr lang="en-US" dirty="0">
                  <a:latin typeface="CMU Bright Oblique"/>
                  <a:cs typeface="CMU Bright Oblique"/>
                </a:rPr>
                <a:t>y</a:t>
              </a:r>
              <a:r>
                <a:rPr lang="en-US" baseline="-25000" dirty="0">
                  <a:latin typeface="CMU Bright Oblique"/>
                  <a:cs typeface="CMU Bright Oblique"/>
                </a:rPr>
                <a:t>3</a:t>
              </a:r>
              <a:endParaRPr lang="en-US" baseline="-25000" dirty="0">
                <a:latin typeface="CMU Bright Roman"/>
                <a:cs typeface="CMU Bright Roman"/>
              </a:endParaRPr>
            </a:p>
          </p:txBody>
        </p:sp>
        <p:sp>
          <p:nvSpPr>
            <p:cNvPr id="29" name="Rectangle 28"/>
            <p:cNvSpPr/>
            <p:nvPr/>
          </p:nvSpPr>
          <p:spPr>
            <a:xfrm>
              <a:off x="4988437" y="3618257"/>
              <a:ext cx="588343" cy="457862"/>
            </a:xfrm>
            <a:prstGeom prst="rect">
              <a:avLst/>
            </a:prstGeom>
            <a:solidFill>
              <a:schemeClr val="accent3">
                <a:lumMod val="40000"/>
                <a:lumOff val="60000"/>
                <a:alpha val="33000"/>
              </a:schemeClr>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000000"/>
                </a:solidFill>
                <a:latin typeface="CMU Bright Roman"/>
                <a:cs typeface="CMU Bright Roman"/>
              </a:endParaRPr>
            </a:p>
          </p:txBody>
        </p:sp>
        <p:cxnSp>
          <p:nvCxnSpPr>
            <p:cNvPr id="30" name="Straight Arrow Connector 29"/>
            <p:cNvCxnSpPr/>
            <p:nvPr/>
          </p:nvCxnSpPr>
          <p:spPr>
            <a:xfrm flipV="1">
              <a:off x="5294678" y="4076119"/>
              <a:ext cx="0" cy="394567"/>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a:off x="5574095" y="3847188"/>
              <a:ext cx="535750" cy="0"/>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32" name="Rectangle 31"/>
            <p:cNvSpPr/>
            <p:nvPr/>
          </p:nvSpPr>
          <p:spPr>
            <a:xfrm>
              <a:off x="6109845" y="3618257"/>
              <a:ext cx="588343" cy="457862"/>
            </a:xfrm>
            <a:prstGeom prst="rect">
              <a:avLst/>
            </a:prstGeom>
            <a:solidFill>
              <a:schemeClr val="accent3">
                <a:lumMod val="40000"/>
                <a:lumOff val="60000"/>
                <a:alpha val="33000"/>
              </a:schemeClr>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000000"/>
                </a:solidFill>
                <a:latin typeface="CMU Bright Roman"/>
                <a:cs typeface="CMU Bright Roman"/>
              </a:endParaRPr>
            </a:p>
          </p:txBody>
        </p:sp>
        <p:cxnSp>
          <p:nvCxnSpPr>
            <p:cNvPr id="33" name="Straight Arrow Connector 32"/>
            <p:cNvCxnSpPr/>
            <p:nvPr/>
          </p:nvCxnSpPr>
          <p:spPr>
            <a:xfrm flipV="1">
              <a:off x="6401330" y="4076119"/>
              <a:ext cx="0" cy="394567"/>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p:nvPr/>
          </p:nvCxnSpPr>
          <p:spPr>
            <a:xfrm>
              <a:off x="6680171" y="3847188"/>
              <a:ext cx="535750" cy="0"/>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35" name="Rectangle 34"/>
            <p:cNvSpPr/>
            <p:nvPr/>
          </p:nvSpPr>
          <p:spPr>
            <a:xfrm>
              <a:off x="7215921" y="3618257"/>
              <a:ext cx="588343" cy="457862"/>
            </a:xfrm>
            <a:prstGeom prst="rect">
              <a:avLst/>
            </a:prstGeom>
            <a:solidFill>
              <a:schemeClr val="accent3">
                <a:lumMod val="40000"/>
                <a:lumOff val="60000"/>
                <a:alpha val="33000"/>
              </a:schemeClr>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000000"/>
                </a:solidFill>
                <a:latin typeface="CMU Bright Roman"/>
                <a:cs typeface="CMU Bright Roman"/>
              </a:endParaRPr>
            </a:p>
          </p:txBody>
        </p:sp>
        <p:cxnSp>
          <p:nvCxnSpPr>
            <p:cNvPr id="36" name="Straight Arrow Connector 35"/>
            <p:cNvCxnSpPr/>
            <p:nvPr/>
          </p:nvCxnSpPr>
          <p:spPr>
            <a:xfrm flipV="1">
              <a:off x="7507406" y="4076119"/>
              <a:ext cx="0" cy="394567"/>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7" name="Straight Arrow Connector 36"/>
            <p:cNvCxnSpPr/>
            <p:nvPr/>
          </p:nvCxnSpPr>
          <p:spPr>
            <a:xfrm flipV="1">
              <a:off x="6412610" y="3223690"/>
              <a:ext cx="0" cy="394567"/>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p:nvPr/>
          </p:nvCxnSpPr>
          <p:spPr>
            <a:xfrm flipV="1">
              <a:off x="7507406" y="3223690"/>
              <a:ext cx="0" cy="394567"/>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9" name="Straight Arrow Connector 38"/>
            <p:cNvCxnSpPr/>
            <p:nvPr/>
          </p:nvCxnSpPr>
          <p:spPr>
            <a:xfrm flipV="1">
              <a:off x="5294678" y="3223690"/>
              <a:ext cx="0" cy="394567"/>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40" name="TextBox 39"/>
            <p:cNvSpPr txBox="1"/>
            <p:nvPr/>
          </p:nvSpPr>
          <p:spPr>
            <a:xfrm>
              <a:off x="5150052" y="4470016"/>
              <a:ext cx="289250" cy="369332"/>
            </a:xfrm>
            <a:prstGeom prst="rect">
              <a:avLst/>
            </a:prstGeom>
            <a:noFill/>
          </p:spPr>
          <p:txBody>
            <a:bodyPr wrap="none" rtlCol="0">
              <a:spAutoFit/>
            </a:bodyPr>
            <a:lstStyle/>
            <a:p>
              <a:pPr algn="ctr"/>
              <a:r>
                <a:rPr lang="en-US" dirty="0">
                  <a:latin typeface="CMU Bright Oblique"/>
                  <a:cs typeface="CMU Bright Oblique"/>
                </a:rPr>
                <a:t>x</a:t>
              </a:r>
              <a:r>
                <a:rPr lang="en-US" baseline="-25000" dirty="0">
                  <a:latin typeface="CMU Bright Oblique"/>
                  <a:cs typeface="CMU Bright Oblique"/>
                </a:rPr>
                <a:t>4</a:t>
              </a:r>
              <a:endParaRPr lang="en-US" baseline="-25000" dirty="0">
                <a:latin typeface="CMU Bright Roman"/>
                <a:cs typeface="CMU Bright Roman"/>
              </a:endParaRPr>
            </a:p>
          </p:txBody>
        </p:sp>
        <p:sp>
          <p:nvSpPr>
            <p:cNvPr id="41" name="TextBox 40"/>
            <p:cNvSpPr txBox="1"/>
            <p:nvPr/>
          </p:nvSpPr>
          <p:spPr>
            <a:xfrm>
              <a:off x="6267984" y="4470685"/>
              <a:ext cx="289250" cy="369332"/>
            </a:xfrm>
            <a:prstGeom prst="rect">
              <a:avLst/>
            </a:prstGeom>
            <a:noFill/>
          </p:spPr>
          <p:txBody>
            <a:bodyPr wrap="none" rtlCol="0">
              <a:spAutoFit/>
            </a:bodyPr>
            <a:lstStyle/>
            <a:p>
              <a:pPr algn="ctr"/>
              <a:r>
                <a:rPr lang="en-US" dirty="0">
                  <a:latin typeface="CMU Bright Oblique"/>
                  <a:cs typeface="CMU Bright Oblique"/>
                </a:rPr>
                <a:t>x</a:t>
              </a:r>
              <a:r>
                <a:rPr lang="en-US" baseline="-25000" dirty="0">
                  <a:latin typeface="CMU Bright Oblique"/>
                  <a:cs typeface="CMU Bright Oblique"/>
                </a:rPr>
                <a:t>5</a:t>
              </a:r>
              <a:endParaRPr lang="en-US" baseline="-25000" dirty="0">
                <a:latin typeface="CMU Bright Roman"/>
                <a:cs typeface="CMU Bright Roman"/>
              </a:endParaRPr>
            </a:p>
          </p:txBody>
        </p:sp>
        <p:sp>
          <p:nvSpPr>
            <p:cNvPr id="42" name="TextBox 41"/>
            <p:cNvSpPr txBox="1"/>
            <p:nvPr/>
          </p:nvSpPr>
          <p:spPr>
            <a:xfrm>
              <a:off x="7362781" y="4470685"/>
              <a:ext cx="289250" cy="369332"/>
            </a:xfrm>
            <a:prstGeom prst="rect">
              <a:avLst/>
            </a:prstGeom>
            <a:noFill/>
          </p:spPr>
          <p:txBody>
            <a:bodyPr wrap="none" rtlCol="0">
              <a:spAutoFit/>
            </a:bodyPr>
            <a:lstStyle/>
            <a:p>
              <a:pPr algn="ctr"/>
              <a:r>
                <a:rPr lang="en-US" dirty="0">
                  <a:latin typeface="CMU Bright Oblique"/>
                  <a:cs typeface="CMU Bright Oblique"/>
                </a:rPr>
                <a:t>x</a:t>
              </a:r>
              <a:r>
                <a:rPr lang="en-US" baseline="-25000" dirty="0">
                  <a:latin typeface="CMU Bright Oblique"/>
                  <a:cs typeface="CMU Bright Oblique"/>
                </a:rPr>
                <a:t>6</a:t>
              </a:r>
              <a:endParaRPr lang="en-US" baseline="-25000" dirty="0">
                <a:latin typeface="CMU Bright Roman"/>
                <a:cs typeface="CMU Bright Roman"/>
              </a:endParaRPr>
            </a:p>
          </p:txBody>
        </p:sp>
        <p:sp>
          <p:nvSpPr>
            <p:cNvPr id="43" name="TextBox 42"/>
            <p:cNvSpPr txBox="1"/>
            <p:nvPr/>
          </p:nvSpPr>
          <p:spPr>
            <a:xfrm>
              <a:off x="5173858" y="2735076"/>
              <a:ext cx="298869" cy="369332"/>
            </a:xfrm>
            <a:prstGeom prst="rect">
              <a:avLst/>
            </a:prstGeom>
            <a:noFill/>
          </p:spPr>
          <p:txBody>
            <a:bodyPr wrap="none" rtlCol="0">
              <a:spAutoFit/>
            </a:bodyPr>
            <a:lstStyle/>
            <a:p>
              <a:pPr algn="ctr"/>
              <a:r>
                <a:rPr lang="en-US" dirty="0">
                  <a:latin typeface="CMU Bright Oblique"/>
                  <a:cs typeface="CMU Bright Oblique"/>
                </a:rPr>
                <a:t>y</a:t>
              </a:r>
              <a:r>
                <a:rPr lang="en-US" baseline="-25000" dirty="0">
                  <a:latin typeface="CMU Bright Oblique"/>
                  <a:cs typeface="CMU Bright Oblique"/>
                </a:rPr>
                <a:t>4</a:t>
              </a:r>
              <a:endParaRPr lang="en-US" baseline="-25000" dirty="0">
                <a:latin typeface="CMU Bright Roman"/>
                <a:cs typeface="CMU Bright Roman"/>
              </a:endParaRPr>
            </a:p>
          </p:txBody>
        </p:sp>
        <p:sp>
          <p:nvSpPr>
            <p:cNvPr id="44" name="TextBox 43"/>
            <p:cNvSpPr txBox="1"/>
            <p:nvPr/>
          </p:nvSpPr>
          <p:spPr>
            <a:xfrm>
              <a:off x="6291791" y="2735745"/>
              <a:ext cx="298869" cy="369332"/>
            </a:xfrm>
            <a:prstGeom prst="rect">
              <a:avLst/>
            </a:prstGeom>
            <a:noFill/>
          </p:spPr>
          <p:txBody>
            <a:bodyPr wrap="none" rtlCol="0">
              <a:spAutoFit/>
            </a:bodyPr>
            <a:lstStyle/>
            <a:p>
              <a:pPr algn="ctr"/>
              <a:r>
                <a:rPr lang="en-US" dirty="0">
                  <a:latin typeface="CMU Bright Oblique"/>
                  <a:cs typeface="CMU Bright Oblique"/>
                </a:rPr>
                <a:t>y</a:t>
              </a:r>
              <a:r>
                <a:rPr lang="en-US" baseline="-25000" dirty="0">
                  <a:latin typeface="CMU Bright Oblique"/>
                  <a:cs typeface="CMU Bright Oblique"/>
                </a:rPr>
                <a:t>5</a:t>
              </a:r>
              <a:endParaRPr lang="en-US" baseline="-25000" dirty="0">
                <a:latin typeface="CMU Bright Roman"/>
                <a:cs typeface="CMU Bright Roman"/>
              </a:endParaRPr>
            </a:p>
          </p:txBody>
        </p:sp>
        <p:sp>
          <p:nvSpPr>
            <p:cNvPr id="45" name="TextBox 44"/>
            <p:cNvSpPr txBox="1"/>
            <p:nvPr/>
          </p:nvSpPr>
          <p:spPr>
            <a:xfrm>
              <a:off x="7386587" y="2735745"/>
              <a:ext cx="298869" cy="369332"/>
            </a:xfrm>
            <a:prstGeom prst="rect">
              <a:avLst/>
            </a:prstGeom>
            <a:noFill/>
          </p:spPr>
          <p:txBody>
            <a:bodyPr wrap="none" rtlCol="0">
              <a:spAutoFit/>
            </a:bodyPr>
            <a:lstStyle/>
            <a:p>
              <a:pPr algn="ctr"/>
              <a:r>
                <a:rPr lang="en-US" dirty="0">
                  <a:latin typeface="CMU Bright Oblique"/>
                  <a:cs typeface="CMU Bright Oblique"/>
                </a:rPr>
                <a:t>y</a:t>
              </a:r>
              <a:r>
                <a:rPr lang="en-US" baseline="-25000" dirty="0">
                  <a:latin typeface="CMU Bright Oblique"/>
                  <a:cs typeface="CMU Bright Oblique"/>
                </a:rPr>
                <a:t>6</a:t>
              </a:r>
              <a:endParaRPr lang="en-US" baseline="-25000" dirty="0">
                <a:latin typeface="CMU Bright Roman"/>
                <a:cs typeface="CMU Bright Roman"/>
              </a:endParaRPr>
            </a:p>
          </p:txBody>
        </p:sp>
        <p:cxnSp>
          <p:nvCxnSpPr>
            <p:cNvPr id="46" name="Straight Arrow Connector 45"/>
            <p:cNvCxnSpPr/>
            <p:nvPr/>
          </p:nvCxnSpPr>
          <p:spPr>
            <a:xfrm>
              <a:off x="4470665" y="3842630"/>
              <a:ext cx="535750" cy="0"/>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grpSp>
      <p:pic>
        <p:nvPicPr>
          <p:cNvPr id="47" name="Picture 46" descr="sinwav_transparen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84411" y="5074799"/>
            <a:ext cx="9957593" cy="1099086"/>
          </a:xfrm>
          <a:prstGeom prst="rect">
            <a:avLst/>
          </a:prstGeom>
        </p:spPr>
      </p:pic>
      <p:grpSp>
        <p:nvGrpSpPr>
          <p:cNvPr id="54" name="Group 53"/>
          <p:cNvGrpSpPr/>
          <p:nvPr/>
        </p:nvGrpSpPr>
        <p:grpSpPr>
          <a:xfrm>
            <a:off x="1665688" y="4062446"/>
            <a:ext cx="7951124" cy="697035"/>
            <a:chOff x="1249266" y="4062446"/>
            <a:chExt cx="5963343" cy="697035"/>
          </a:xfrm>
          <a:solidFill>
            <a:schemeClr val="bg2"/>
          </a:solidFill>
        </p:grpSpPr>
        <p:cxnSp>
          <p:nvCxnSpPr>
            <p:cNvPr id="55" name="Straight Arrow Connector 54"/>
            <p:cNvCxnSpPr/>
            <p:nvPr/>
          </p:nvCxnSpPr>
          <p:spPr>
            <a:xfrm flipV="1">
              <a:off x="1413023" y="4076120"/>
              <a:ext cx="199792" cy="465240"/>
            </a:xfrm>
            <a:prstGeom prst="straightConnector1">
              <a:avLst/>
            </a:prstGeom>
            <a:grpFill/>
            <a:ln w="12700">
              <a:solidFill>
                <a:schemeClr val="accent5"/>
              </a:solidFill>
              <a:tailEnd type="arrow"/>
            </a:ln>
            <a:effectLst/>
          </p:spPr>
          <p:style>
            <a:lnRef idx="2">
              <a:schemeClr val="accent1"/>
            </a:lnRef>
            <a:fillRef idx="0">
              <a:schemeClr val="accent1"/>
            </a:fillRef>
            <a:effectRef idx="1">
              <a:schemeClr val="accent1"/>
            </a:effectRef>
            <a:fontRef idx="minor">
              <a:schemeClr val="tx1"/>
            </a:fontRef>
          </p:style>
        </p:cxnSp>
        <p:sp>
          <p:nvSpPr>
            <p:cNvPr id="56" name="TextBox 55"/>
            <p:cNvSpPr txBox="1"/>
            <p:nvPr/>
          </p:nvSpPr>
          <p:spPr>
            <a:xfrm>
              <a:off x="1249266" y="4355864"/>
              <a:ext cx="298972" cy="369332"/>
            </a:xfrm>
            <a:prstGeom prst="rect">
              <a:avLst/>
            </a:prstGeom>
            <a:grpFill/>
            <a:ln w="25400">
              <a:solidFill>
                <a:srgbClr val="000090"/>
              </a:solidFill>
            </a:ln>
          </p:spPr>
          <p:txBody>
            <a:bodyPr wrap="none" rtlCol="0">
              <a:spAutoFit/>
            </a:bodyPr>
            <a:lstStyle/>
            <a:p>
              <a:pPr algn="ctr"/>
              <a:r>
                <a:rPr lang="en-US" dirty="0">
                  <a:solidFill>
                    <a:schemeClr val="accent5"/>
                  </a:solidFill>
                  <a:latin typeface="CMU Bright Oblique"/>
                  <a:cs typeface="CMU Bright Oblique"/>
                </a:rPr>
                <a:t>p</a:t>
              </a:r>
              <a:r>
                <a:rPr lang="en-US" baseline="-25000" dirty="0">
                  <a:solidFill>
                    <a:schemeClr val="accent5"/>
                  </a:solidFill>
                  <a:latin typeface="CMU Bright Oblique"/>
                  <a:cs typeface="CMU Bright Oblique"/>
                </a:rPr>
                <a:t>1</a:t>
              </a:r>
              <a:endParaRPr lang="en-US" baseline="-25000" dirty="0">
                <a:solidFill>
                  <a:schemeClr val="accent5"/>
                </a:solidFill>
                <a:latin typeface="CMU Bright Roman"/>
                <a:cs typeface="CMU Bright Roman"/>
              </a:endParaRPr>
            </a:p>
          </p:txBody>
        </p:sp>
        <p:cxnSp>
          <p:nvCxnSpPr>
            <p:cNvPr id="59" name="Straight Arrow Connector 58"/>
            <p:cNvCxnSpPr/>
            <p:nvPr/>
          </p:nvCxnSpPr>
          <p:spPr>
            <a:xfrm flipV="1">
              <a:off x="5946552" y="4085831"/>
              <a:ext cx="199792" cy="465240"/>
            </a:xfrm>
            <a:prstGeom prst="straightConnector1">
              <a:avLst/>
            </a:prstGeom>
            <a:grpFill/>
            <a:ln w="12700">
              <a:solidFill>
                <a:schemeClr val="accent5"/>
              </a:solidFill>
              <a:tailEnd type="arrow"/>
            </a:ln>
            <a:effectLst/>
          </p:spPr>
          <p:style>
            <a:lnRef idx="2">
              <a:schemeClr val="accent1"/>
            </a:lnRef>
            <a:fillRef idx="0">
              <a:schemeClr val="accent1"/>
            </a:fillRef>
            <a:effectRef idx="1">
              <a:schemeClr val="accent1"/>
            </a:effectRef>
            <a:fontRef idx="minor">
              <a:schemeClr val="tx1"/>
            </a:fontRef>
          </p:style>
        </p:cxnSp>
        <p:sp>
          <p:nvSpPr>
            <p:cNvPr id="62" name="TextBox 61"/>
            <p:cNvSpPr txBox="1"/>
            <p:nvPr/>
          </p:nvSpPr>
          <p:spPr>
            <a:xfrm>
              <a:off x="5782795" y="4365575"/>
              <a:ext cx="298972" cy="369332"/>
            </a:xfrm>
            <a:prstGeom prst="rect">
              <a:avLst/>
            </a:prstGeom>
            <a:grpFill/>
            <a:ln w="25400">
              <a:solidFill>
                <a:srgbClr val="000090"/>
              </a:solidFill>
            </a:ln>
          </p:spPr>
          <p:txBody>
            <a:bodyPr wrap="none" rtlCol="0">
              <a:spAutoFit/>
            </a:bodyPr>
            <a:lstStyle/>
            <a:p>
              <a:pPr algn="ctr"/>
              <a:r>
                <a:rPr lang="en-US" dirty="0">
                  <a:solidFill>
                    <a:schemeClr val="accent5"/>
                  </a:solidFill>
                  <a:latin typeface="CMU Bright Oblique"/>
                  <a:cs typeface="CMU Bright Oblique"/>
                </a:rPr>
                <a:t>p</a:t>
              </a:r>
              <a:r>
                <a:rPr lang="en-US" baseline="-25000" dirty="0">
                  <a:solidFill>
                    <a:schemeClr val="accent5"/>
                  </a:solidFill>
                  <a:latin typeface="CMU Bright Oblique"/>
                  <a:cs typeface="CMU Bright Oblique"/>
                </a:rPr>
                <a:t>5</a:t>
              </a:r>
              <a:endParaRPr lang="en-US" baseline="-25000" dirty="0">
                <a:solidFill>
                  <a:schemeClr val="accent5"/>
                </a:solidFill>
                <a:latin typeface="CMU Bright Roman"/>
                <a:cs typeface="CMU Bright Roman"/>
              </a:endParaRPr>
            </a:p>
          </p:txBody>
        </p:sp>
        <p:cxnSp>
          <p:nvCxnSpPr>
            <p:cNvPr id="65" name="Straight Arrow Connector 64"/>
            <p:cNvCxnSpPr/>
            <p:nvPr/>
          </p:nvCxnSpPr>
          <p:spPr>
            <a:xfrm flipV="1">
              <a:off x="4786040" y="4081273"/>
              <a:ext cx="199792" cy="465240"/>
            </a:xfrm>
            <a:prstGeom prst="straightConnector1">
              <a:avLst/>
            </a:prstGeom>
            <a:grpFill/>
            <a:ln w="12700">
              <a:solidFill>
                <a:schemeClr val="accent5"/>
              </a:solidFill>
              <a:tailEnd type="arrow"/>
            </a:ln>
            <a:effectLst/>
          </p:spPr>
          <p:style>
            <a:lnRef idx="2">
              <a:schemeClr val="accent1"/>
            </a:lnRef>
            <a:fillRef idx="0">
              <a:schemeClr val="accent1"/>
            </a:fillRef>
            <a:effectRef idx="1">
              <a:schemeClr val="accent1"/>
            </a:effectRef>
            <a:fontRef idx="minor">
              <a:schemeClr val="tx1"/>
            </a:fontRef>
          </p:style>
        </p:cxnSp>
        <p:sp>
          <p:nvSpPr>
            <p:cNvPr id="68" name="TextBox 67"/>
            <p:cNvSpPr txBox="1"/>
            <p:nvPr/>
          </p:nvSpPr>
          <p:spPr>
            <a:xfrm>
              <a:off x="4622283" y="4361017"/>
              <a:ext cx="298972" cy="369332"/>
            </a:xfrm>
            <a:prstGeom prst="rect">
              <a:avLst/>
            </a:prstGeom>
            <a:grpFill/>
            <a:ln w="25400">
              <a:solidFill>
                <a:srgbClr val="000090"/>
              </a:solidFill>
            </a:ln>
          </p:spPr>
          <p:txBody>
            <a:bodyPr wrap="none" rtlCol="0">
              <a:spAutoFit/>
            </a:bodyPr>
            <a:lstStyle/>
            <a:p>
              <a:pPr algn="ctr"/>
              <a:r>
                <a:rPr lang="en-US" dirty="0">
                  <a:solidFill>
                    <a:schemeClr val="accent5"/>
                  </a:solidFill>
                  <a:latin typeface="CMU Bright Oblique"/>
                  <a:cs typeface="CMU Bright Oblique"/>
                </a:rPr>
                <a:t>p</a:t>
              </a:r>
              <a:r>
                <a:rPr lang="en-US" baseline="-25000" dirty="0">
                  <a:solidFill>
                    <a:schemeClr val="accent5"/>
                  </a:solidFill>
                  <a:latin typeface="CMU Bright Oblique"/>
                  <a:cs typeface="CMU Bright Oblique"/>
                </a:rPr>
                <a:t>4</a:t>
              </a:r>
              <a:endParaRPr lang="en-US" baseline="-25000" dirty="0">
                <a:solidFill>
                  <a:schemeClr val="accent5"/>
                </a:solidFill>
                <a:latin typeface="CMU Bright Roman"/>
                <a:cs typeface="CMU Bright Roman"/>
              </a:endParaRPr>
            </a:p>
          </p:txBody>
        </p:sp>
        <p:cxnSp>
          <p:nvCxnSpPr>
            <p:cNvPr id="72" name="Straight Arrow Connector 71"/>
            <p:cNvCxnSpPr/>
            <p:nvPr/>
          </p:nvCxnSpPr>
          <p:spPr>
            <a:xfrm flipV="1">
              <a:off x="3682612" y="4062446"/>
              <a:ext cx="199792" cy="465240"/>
            </a:xfrm>
            <a:prstGeom prst="straightConnector1">
              <a:avLst/>
            </a:prstGeom>
            <a:grpFill/>
            <a:ln w="12700">
              <a:solidFill>
                <a:schemeClr val="accent5"/>
              </a:solidFill>
              <a:tailEnd type="arrow"/>
            </a:ln>
            <a:effectLst/>
          </p:spPr>
          <p:style>
            <a:lnRef idx="2">
              <a:schemeClr val="accent1"/>
            </a:lnRef>
            <a:fillRef idx="0">
              <a:schemeClr val="accent1"/>
            </a:fillRef>
            <a:effectRef idx="1">
              <a:schemeClr val="accent1"/>
            </a:effectRef>
            <a:fontRef idx="minor">
              <a:schemeClr val="tx1"/>
            </a:fontRef>
          </p:style>
        </p:cxnSp>
        <p:sp>
          <p:nvSpPr>
            <p:cNvPr id="73" name="TextBox 72"/>
            <p:cNvSpPr txBox="1"/>
            <p:nvPr/>
          </p:nvSpPr>
          <p:spPr>
            <a:xfrm>
              <a:off x="3518854" y="4342190"/>
              <a:ext cx="298972" cy="369332"/>
            </a:xfrm>
            <a:prstGeom prst="rect">
              <a:avLst/>
            </a:prstGeom>
            <a:grpFill/>
            <a:ln w="25400">
              <a:solidFill>
                <a:srgbClr val="000090"/>
              </a:solidFill>
            </a:ln>
          </p:spPr>
          <p:txBody>
            <a:bodyPr wrap="none" rtlCol="0">
              <a:spAutoFit/>
            </a:bodyPr>
            <a:lstStyle/>
            <a:p>
              <a:pPr algn="ctr"/>
              <a:r>
                <a:rPr lang="en-US" dirty="0">
                  <a:solidFill>
                    <a:schemeClr val="accent5"/>
                  </a:solidFill>
                  <a:latin typeface="CMU Bright Oblique"/>
                  <a:cs typeface="CMU Bright Oblique"/>
                </a:rPr>
                <a:t>p</a:t>
              </a:r>
              <a:r>
                <a:rPr lang="en-US" baseline="-25000" dirty="0">
                  <a:solidFill>
                    <a:schemeClr val="accent5"/>
                  </a:solidFill>
                  <a:latin typeface="CMU Bright Oblique"/>
                  <a:cs typeface="CMU Bright Oblique"/>
                </a:rPr>
                <a:t>3</a:t>
              </a:r>
              <a:endParaRPr lang="en-US" baseline="-25000" dirty="0">
                <a:solidFill>
                  <a:schemeClr val="accent5"/>
                </a:solidFill>
                <a:latin typeface="CMU Bright Roman"/>
                <a:cs typeface="CMU Bright Roman"/>
              </a:endParaRPr>
            </a:p>
          </p:txBody>
        </p:sp>
        <p:cxnSp>
          <p:nvCxnSpPr>
            <p:cNvPr id="74" name="Straight Arrow Connector 73"/>
            <p:cNvCxnSpPr/>
            <p:nvPr/>
          </p:nvCxnSpPr>
          <p:spPr>
            <a:xfrm flipV="1">
              <a:off x="2564913" y="4086426"/>
              <a:ext cx="199792" cy="465240"/>
            </a:xfrm>
            <a:prstGeom prst="straightConnector1">
              <a:avLst/>
            </a:prstGeom>
            <a:grpFill/>
            <a:ln w="12700">
              <a:solidFill>
                <a:schemeClr val="accent5"/>
              </a:solidFill>
              <a:tailEnd type="arrow"/>
            </a:ln>
            <a:effectLst/>
          </p:spPr>
          <p:style>
            <a:lnRef idx="2">
              <a:schemeClr val="accent1"/>
            </a:lnRef>
            <a:fillRef idx="0">
              <a:schemeClr val="accent1"/>
            </a:fillRef>
            <a:effectRef idx="1">
              <a:schemeClr val="accent1"/>
            </a:effectRef>
            <a:fontRef idx="minor">
              <a:schemeClr val="tx1"/>
            </a:fontRef>
          </p:style>
        </p:cxnSp>
        <p:sp>
          <p:nvSpPr>
            <p:cNvPr id="75" name="TextBox 74"/>
            <p:cNvSpPr txBox="1"/>
            <p:nvPr/>
          </p:nvSpPr>
          <p:spPr>
            <a:xfrm>
              <a:off x="2401156" y="4366170"/>
              <a:ext cx="298972" cy="369332"/>
            </a:xfrm>
            <a:prstGeom prst="rect">
              <a:avLst/>
            </a:prstGeom>
            <a:grpFill/>
            <a:ln w="25400">
              <a:solidFill>
                <a:srgbClr val="000090"/>
              </a:solidFill>
            </a:ln>
          </p:spPr>
          <p:txBody>
            <a:bodyPr wrap="none" rtlCol="0">
              <a:spAutoFit/>
            </a:bodyPr>
            <a:lstStyle/>
            <a:p>
              <a:pPr algn="ctr"/>
              <a:r>
                <a:rPr lang="en-US" dirty="0">
                  <a:solidFill>
                    <a:schemeClr val="accent5"/>
                  </a:solidFill>
                  <a:latin typeface="CMU Bright Oblique"/>
                  <a:cs typeface="CMU Bright Oblique"/>
                </a:rPr>
                <a:t>p</a:t>
              </a:r>
              <a:r>
                <a:rPr lang="en-US" baseline="-25000" dirty="0">
                  <a:solidFill>
                    <a:schemeClr val="accent5"/>
                  </a:solidFill>
                  <a:latin typeface="CMU Bright Oblique"/>
                  <a:cs typeface="CMU Bright Oblique"/>
                </a:rPr>
                <a:t>2</a:t>
              </a:r>
              <a:endParaRPr lang="en-US" baseline="-25000" dirty="0">
                <a:solidFill>
                  <a:schemeClr val="accent5"/>
                </a:solidFill>
                <a:latin typeface="CMU Bright Roman"/>
                <a:cs typeface="CMU Bright Roman"/>
              </a:endParaRPr>
            </a:p>
          </p:txBody>
        </p:sp>
        <p:cxnSp>
          <p:nvCxnSpPr>
            <p:cNvPr id="76" name="Straight Arrow Connector 75"/>
            <p:cNvCxnSpPr/>
            <p:nvPr/>
          </p:nvCxnSpPr>
          <p:spPr>
            <a:xfrm flipV="1">
              <a:off x="7012817" y="4110405"/>
              <a:ext cx="199792" cy="465240"/>
            </a:xfrm>
            <a:prstGeom prst="straightConnector1">
              <a:avLst/>
            </a:prstGeom>
            <a:grpFill/>
            <a:ln w="12700">
              <a:solidFill>
                <a:schemeClr val="accent5"/>
              </a:solidFill>
              <a:tailEnd type="arrow"/>
            </a:ln>
            <a:effectLst/>
          </p:spPr>
          <p:style>
            <a:lnRef idx="2">
              <a:schemeClr val="accent1"/>
            </a:lnRef>
            <a:fillRef idx="0">
              <a:schemeClr val="accent1"/>
            </a:fillRef>
            <a:effectRef idx="1">
              <a:schemeClr val="accent1"/>
            </a:effectRef>
            <a:fontRef idx="minor">
              <a:schemeClr val="tx1"/>
            </a:fontRef>
          </p:style>
        </p:cxnSp>
        <p:sp>
          <p:nvSpPr>
            <p:cNvPr id="77" name="TextBox 76"/>
            <p:cNvSpPr txBox="1"/>
            <p:nvPr/>
          </p:nvSpPr>
          <p:spPr>
            <a:xfrm>
              <a:off x="6849060" y="4390149"/>
              <a:ext cx="298972" cy="369332"/>
            </a:xfrm>
            <a:prstGeom prst="rect">
              <a:avLst/>
            </a:prstGeom>
            <a:grpFill/>
            <a:ln w="25400">
              <a:solidFill>
                <a:srgbClr val="000090"/>
              </a:solidFill>
            </a:ln>
          </p:spPr>
          <p:txBody>
            <a:bodyPr wrap="none" rtlCol="0">
              <a:spAutoFit/>
            </a:bodyPr>
            <a:lstStyle/>
            <a:p>
              <a:pPr algn="ctr"/>
              <a:r>
                <a:rPr lang="en-US" dirty="0">
                  <a:solidFill>
                    <a:schemeClr val="accent5"/>
                  </a:solidFill>
                  <a:latin typeface="CMU Bright Oblique"/>
                  <a:cs typeface="CMU Bright Oblique"/>
                </a:rPr>
                <a:t>p</a:t>
              </a:r>
              <a:r>
                <a:rPr lang="en-US" baseline="-25000" dirty="0">
                  <a:solidFill>
                    <a:schemeClr val="accent5"/>
                  </a:solidFill>
                  <a:latin typeface="CMU Bright Oblique"/>
                  <a:cs typeface="CMU Bright Oblique"/>
                </a:rPr>
                <a:t>6</a:t>
              </a:r>
              <a:endParaRPr lang="en-US" baseline="-25000" dirty="0">
                <a:solidFill>
                  <a:schemeClr val="accent5"/>
                </a:solidFill>
                <a:latin typeface="CMU Bright Roman"/>
                <a:cs typeface="CMU Bright Roman"/>
              </a:endParaRPr>
            </a:p>
          </p:txBody>
        </p:sp>
      </p:grpSp>
      <p:cxnSp>
        <p:nvCxnSpPr>
          <p:cNvPr id="57" name="Curved Connector 56"/>
          <p:cNvCxnSpPr/>
          <p:nvPr/>
        </p:nvCxnSpPr>
        <p:spPr>
          <a:xfrm rot="16200000" flipH="1">
            <a:off x="5746451" y="3241712"/>
            <a:ext cx="1284835" cy="1240365"/>
          </a:xfrm>
          <a:prstGeom prst="curvedConnector3">
            <a:avLst>
              <a:gd name="adj1" fmla="val 28161"/>
            </a:avLst>
          </a:prstGeom>
          <a:ln w="41275">
            <a:tailEnd type="arrow"/>
          </a:ln>
        </p:spPr>
        <p:style>
          <a:lnRef idx="2">
            <a:schemeClr val="accent1"/>
          </a:lnRef>
          <a:fillRef idx="0">
            <a:schemeClr val="accent1"/>
          </a:fillRef>
          <a:effectRef idx="1">
            <a:schemeClr val="accent1"/>
          </a:effectRef>
          <a:fontRef idx="minor">
            <a:schemeClr val="tx1"/>
          </a:fontRef>
        </p:style>
      </p:cxnSp>
      <p:cxnSp>
        <p:nvCxnSpPr>
          <p:cNvPr id="67" name="Curved Connector 66"/>
          <p:cNvCxnSpPr/>
          <p:nvPr/>
        </p:nvCxnSpPr>
        <p:spPr>
          <a:xfrm rot="16200000" flipH="1">
            <a:off x="4223395" y="3236378"/>
            <a:ext cx="1284835" cy="1240365"/>
          </a:xfrm>
          <a:prstGeom prst="curvedConnector3">
            <a:avLst>
              <a:gd name="adj1" fmla="val 28161"/>
            </a:avLst>
          </a:prstGeom>
          <a:ln w="41275">
            <a:tailEnd type="arrow"/>
          </a:ln>
        </p:spPr>
        <p:style>
          <a:lnRef idx="2">
            <a:schemeClr val="accent1"/>
          </a:lnRef>
          <a:fillRef idx="0">
            <a:schemeClr val="accent1"/>
          </a:fillRef>
          <a:effectRef idx="1">
            <a:schemeClr val="accent1"/>
          </a:effectRef>
          <a:fontRef idx="minor">
            <a:schemeClr val="tx1"/>
          </a:fontRef>
        </p:style>
      </p:cxnSp>
      <p:cxnSp>
        <p:nvCxnSpPr>
          <p:cNvPr id="69" name="Curved Connector 68"/>
          <p:cNvCxnSpPr/>
          <p:nvPr/>
        </p:nvCxnSpPr>
        <p:spPr>
          <a:xfrm rot="16200000" flipH="1">
            <a:off x="2772773" y="3255864"/>
            <a:ext cx="1284835" cy="1240365"/>
          </a:xfrm>
          <a:prstGeom prst="curvedConnector3">
            <a:avLst>
              <a:gd name="adj1" fmla="val 28161"/>
            </a:avLst>
          </a:prstGeom>
          <a:ln w="41275">
            <a:tailEnd type="arrow"/>
          </a:ln>
        </p:spPr>
        <p:style>
          <a:lnRef idx="2">
            <a:schemeClr val="accent1"/>
          </a:lnRef>
          <a:fillRef idx="0">
            <a:schemeClr val="accent1"/>
          </a:fillRef>
          <a:effectRef idx="1">
            <a:schemeClr val="accent1"/>
          </a:effectRef>
          <a:fontRef idx="minor">
            <a:schemeClr val="tx1"/>
          </a:fontRef>
        </p:style>
      </p:cxnSp>
      <p:cxnSp>
        <p:nvCxnSpPr>
          <p:cNvPr id="70" name="Curved Connector 69"/>
          <p:cNvCxnSpPr/>
          <p:nvPr/>
        </p:nvCxnSpPr>
        <p:spPr>
          <a:xfrm rot="16200000" flipH="1">
            <a:off x="7268031" y="3378730"/>
            <a:ext cx="1284835" cy="1240365"/>
          </a:xfrm>
          <a:prstGeom prst="curvedConnector3">
            <a:avLst>
              <a:gd name="adj1" fmla="val 28161"/>
            </a:avLst>
          </a:prstGeom>
          <a:ln w="41275">
            <a:tailEnd type="arrow"/>
          </a:ln>
        </p:spPr>
        <p:style>
          <a:lnRef idx="2">
            <a:schemeClr val="accent1"/>
          </a:lnRef>
          <a:fillRef idx="0">
            <a:schemeClr val="accent1"/>
          </a:fillRef>
          <a:effectRef idx="1">
            <a:schemeClr val="accent1"/>
          </a:effectRef>
          <a:fontRef idx="minor">
            <a:schemeClr val="tx1"/>
          </a:fontRef>
        </p:style>
      </p:cxnSp>
      <p:cxnSp>
        <p:nvCxnSpPr>
          <p:cNvPr id="71" name="Curved Connector 70"/>
          <p:cNvCxnSpPr/>
          <p:nvPr/>
        </p:nvCxnSpPr>
        <p:spPr>
          <a:xfrm rot="16200000" flipH="1">
            <a:off x="8711595" y="3339141"/>
            <a:ext cx="1284835" cy="1240365"/>
          </a:xfrm>
          <a:prstGeom prst="curvedConnector3">
            <a:avLst>
              <a:gd name="adj1" fmla="val 28161"/>
            </a:avLst>
          </a:prstGeom>
          <a:ln w="41275">
            <a:tailEnd type="arrow"/>
          </a:ln>
        </p:spPr>
        <p:style>
          <a:lnRef idx="2">
            <a:schemeClr val="accent1"/>
          </a:lnRef>
          <a:fillRef idx="0">
            <a:schemeClr val="accent1"/>
          </a:fillRef>
          <a:effectRef idx="1">
            <a:schemeClr val="accent1"/>
          </a:effectRef>
          <a:fontRef idx="minor">
            <a:schemeClr val="tx1"/>
          </a:fontRef>
        </p:style>
      </p:cxnSp>
      <p:sp>
        <p:nvSpPr>
          <p:cNvPr id="60" name="Title 1"/>
          <p:cNvSpPr>
            <a:spLocks noGrp="1"/>
          </p:cNvSpPr>
          <p:nvPr>
            <p:ph type="title"/>
          </p:nvPr>
        </p:nvSpPr>
        <p:spPr>
          <a:xfrm>
            <a:off x="2978124" y="94349"/>
            <a:ext cx="6700928" cy="758872"/>
          </a:xfr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FF"/>
                </a:solidFill>
                <a:latin typeface="+mj-lt"/>
                <a:ea typeface="+mj-ea"/>
                <a:cs typeface="+mj-cs"/>
              </a:rPr>
              <a:t>RNN Synthesis</a:t>
            </a:r>
          </a:p>
        </p:txBody>
      </p:sp>
      <p:sp>
        <p:nvSpPr>
          <p:cNvPr id="61" name="TextBox 60"/>
          <p:cNvSpPr txBox="1"/>
          <p:nvPr/>
        </p:nvSpPr>
        <p:spPr>
          <a:xfrm>
            <a:off x="6244664" y="5588388"/>
            <a:ext cx="3237785" cy="461665"/>
          </a:xfrm>
          <a:prstGeom prst="rect">
            <a:avLst/>
          </a:prstGeom>
          <a:noFill/>
        </p:spPr>
        <p:txBody>
          <a:bodyPr wrap="none" rtlCol="0">
            <a:spAutoFit/>
          </a:bodyPr>
          <a:lstStyle/>
          <a:p>
            <a:r>
              <a:rPr lang="en-US" sz="2400" dirty="0"/>
              <a:t>Control Parameter input</a:t>
            </a:r>
            <a:endParaRPr lang="en-US" sz="2400" dirty="0">
              <a:latin typeface="+mn-lt"/>
            </a:endParaRPr>
          </a:p>
        </p:txBody>
      </p:sp>
    </p:spTree>
    <p:extLst>
      <p:ext uri="{BB962C8B-B14F-4D97-AF65-F5344CB8AC3E}">
        <p14:creationId xmlns:p14="http://schemas.microsoft.com/office/powerpoint/2010/main" val="20361567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A7B9BF3-FA12-4560-99DE-D35C8FA79867}"/>
              </a:ext>
            </a:extLst>
          </p:cNvPr>
          <p:cNvSpPr>
            <a:spLocks noGrp="1"/>
          </p:cNvSpPr>
          <p:nvPr>
            <p:ph type="title"/>
          </p:nvPr>
        </p:nvSpPr>
        <p:spPr>
          <a:xfrm>
            <a:off x="546351" y="294649"/>
            <a:ext cx="11139854" cy="930447"/>
          </a:xfrm>
        </p:spPr>
        <p:txBody>
          <a:bodyPr vert="horz" lIns="91440" tIns="45720" rIns="91440" bIns="45720" rtlCol="0" anchor="b">
            <a:normAutofit/>
          </a:bodyPr>
          <a:lstStyle/>
          <a:p>
            <a:pPr algn="ctr"/>
            <a:r>
              <a:rPr lang="en-US" dirty="0">
                <a:solidFill>
                  <a:srgbClr val="FFFFFF"/>
                </a:solidFill>
              </a:rPr>
              <a:t>Training on steady-state pitches</a:t>
            </a:r>
          </a:p>
        </p:txBody>
      </p:sp>
      <p:cxnSp>
        <p:nvCxnSpPr>
          <p:cNvPr id="28" name="Straight Connector 27">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11" name="Picture 10"/>
          <p:cNvPicPr>
            <a:picLocks noChangeAspect="1"/>
          </p:cNvPicPr>
          <p:nvPr/>
        </p:nvPicPr>
        <p:blipFill>
          <a:blip r:embed="rId7"/>
          <a:stretch>
            <a:fillRect/>
          </a:stretch>
        </p:blipFill>
        <p:spPr>
          <a:xfrm>
            <a:off x="1928431" y="1296734"/>
            <a:ext cx="8001000" cy="1321971"/>
          </a:xfrm>
          <a:prstGeom prst="rect">
            <a:avLst/>
          </a:prstGeom>
          <a:ln w="15875">
            <a:solidFill>
              <a:schemeClr val="tx1"/>
            </a:solidFill>
          </a:ln>
        </p:spPr>
      </p:pic>
      <p:pic>
        <p:nvPicPr>
          <p:cNvPr id="13" name="Picture 12" descr="2018_01_27_Clarinet_PitchSweep.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57980" y="3756778"/>
            <a:ext cx="5490146" cy="1970148"/>
          </a:xfrm>
          <a:prstGeom prst="rect">
            <a:avLst/>
          </a:prstGeom>
        </p:spPr>
      </p:pic>
      <p:pic>
        <p:nvPicPr>
          <p:cNvPr id="14" name="2018.02.02_pitchsweep_i1clarinet.wav">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5215581" y="5970446"/>
            <a:ext cx="318070" cy="318070"/>
          </a:xfrm>
          <a:prstGeom prst="rect">
            <a:avLst/>
          </a:prstGeom>
        </p:spPr>
      </p:pic>
      <p:sp>
        <p:nvSpPr>
          <p:cNvPr id="4" name="TextBox 3"/>
          <p:cNvSpPr txBox="1"/>
          <p:nvPr/>
        </p:nvSpPr>
        <p:spPr>
          <a:xfrm>
            <a:off x="725788" y="2936659"/>
            <a:ext cx="4322793" cy="707886"/>
          </a:xfrm>
          <a:prstGeom prst="rect">
            <a:avLst/>
          </a:prstGeom>
          <a:noFill/>
        </p:spPr>
        <p:txBody>
          <a:bodyPr wrap="none" rtlCol="0">
            <a:spAutoFit/>
          </a:bodyPr>
          <a:lstStyle/>
          <a:p>
            <a:pPr algn="ctr"/>
            <a:r>
              <a:rPr lang="en-US" sz="2000" dirty="0"/>
              <a:t>Generalization </a:t>
            </a:r>
          </a:p>
          <a:p>
            <a:pPr algn="ctr"/>
            <a:r>
              <a:rPr lang="en-US" sz="2000" dirty="0"/>
              <a:t>(synthesize between chromatic pitches)</a:t>
            </a:r>
          </a:p>
        </p:txBody>
      </p:sp>
      <p:pic>
        <p:nvPicPr>
          <p:cNvPr id="16" name="Picture 15" descr="ClarinetArpeggio.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234460" y="3663827"/>
            <a:ext cx="5957540" cy="2130126"/>
          </a:xfrm>
          <a:prstGeom prst="rect">
            <a:avLst/>
          </a:prstGeom>
        </p:spPr>
      </p:pic>
      <p:pic>
        <p:nvPicPr>
          <p:cNvPr id="18" name="arpeggio_8_1.0_.wav">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9"/>
          <a:stretch>
            <a:fillRect/>
          </a:stretch>
        </p:blipFill>
        <p:spPr>
          <a:xfrm>
            <a:off x="11401892" y="5894445"/>
            <a:ext cx="333279" cy="333279"/>
          </a:xfrm>
          <a:prstGeom prst="rect">
            <a:avLst/>
          </a:prstGeom>
        </p:spPr>
      </p:pic>
      <p:sp>
        <p:nvSpPr>
          <p:cNvPr id="20" name="TextBox 19"/>
          <p:cNvSpPr txBox="1"/>
          <p:nvPr/>
        </p:nvSpPr>
        <p:spPr>
          <a:xfrm>
            <a:off x="8104004" y="2930320"/>
            <a:ext cx="2254168" cy="707886"/>
          </a:xfrm>
          <a:prstGeom prst="rect">
            <a:avLst/>
          </a:prstGeom>
          <a:noFill/>
        </p:spPr>
        <p:txBody>
          <a:bodyPr wrap="none" rtlCol="0">
            <a:spAutoFit/>
          </a:bodyPr>
          <a:lstStyle/>
          <a:p>
            <a:pPr algn="ctr"/>
            <a:r>
              <a:rPr lang="en-US" sz="2000" dirty="0"/>
              <a:t>Responsive </a:t>
            </a:r>
          </a:p>
          <a:p>
            <a:pPr algn="ctr"/>
            <a:r>
              <a:rPr lang="en-US" sz="2000" dirty="0"/>
              <a:t>(unseen sequences)</a:t>
            </a:r>
          </a:p>
        </p:txBody>
      </p:sp>
    </p:spTree>
    <p:extLst>
      <p:ext uri="{BB962C8B-B14F-4D97-AF65-F5344CB8AC3E}">
        <p14:creationId xmlns:p14="http://schemas.microsoft.com/office/powerpoint/2010/main" val="10866913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3000" fill="hold"/>
                                        <p:tgtEl>
                                          <p:spTgt spid="14"/>
                                        </p:tgtEl>
                                      </p:cBhvr>
                                    </p:cmd>
                                  </p:childTnLst>
                                </p:cTn>
                              </p:par>
                            </p:childTnLst>
                          </p:cTn>
                        </p:par>
                      </p:childTnLst>
                    </p:cTn>
                  </p:par>
                </p:childTnLst>
              </p:cTn>
              <p:nextCondLst>
                <p:cond evt="onClick" delay="0">
                  <p:tgtEl>
                    <p:spTgt spid="14"/>
                  </p:tgtEl>
                </p:cond>
              </p:nextCondLst>
            </p:seq>
            <p:audio>
              <p:cMediaNode vol="80000">
                <p:cTn id="7" fill="hold" display="0">
                  <p:stCondLst>
                    <p:cond delay="indefinite"/>
                  </p:stCondLst>
                  <p:endCondLst>
                    <p:cond evt="onStopAudio" delay="0">
                      <p:tgtEl>
                        <p:sldTgt/>
                      </p:tgtEl>
                    </p:cond>
                  </p:endCondLst>
                </p:cTn>
                <p:tgtEl>
                  <p:spTgt spid="14"/>
                </p:tgtEl>
              </p:cMediaNode>
            </p:audio>
            <p:seq concurrent="1" nextAc="seek">
              <p:cTn id="8" restart="whenNotActive" fill="hold" evtFilter="cancelBubble" nodeType="interactiveSeq">
                <p:stCondLst>
                  <p:cond evt="onClick" delay="0">
                    <p:tgtEl>
                      <p:spTgt spid="18"/>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5000" fill="hold"/>
                                        <p:tgtEl>
                                          <p:spTgt spid="18"/>
                                        </p:tgtEl>
                                      </p:cBhvr>
                                    </p:cmd>
                                  </p:childTnLst>
                                </p:cTn>
                              </p:par>
                            </p:childTnLst>
                          </p:cTn>
                        </p:par>
                      </p:childTnLst>
                    </p:cTn>
                  </p:par>
                </p:childTnLst>
              </p:cTn>
              <p:nextCondLst>
                <p:cond evt="onClick" delay="0">
                  <p:tgtEl>
                    <p:spTgt spid="18"/>
                  </p:tgtEl>
                </p:cond>
              </p:nextCondLst>
            </p:seq>
            <p:audio>
              <p:cMediaNode vol="80000">
                <p:cTn id="13" fill="hold" display="0">
                  <p:stCondLst>
                    <p:cond delay="indefinite"/>
                  </p:stCondLst>
                  <p:endCondLst>
                    <p:cond evt="onStopAudio" delay="0">
                      <p:tgtEl>
                        <p:sldTgt/>
                      </p:tgtEl>
                    </p:cond>
                  </p:endCondLst>
                </p:cTn>
                <p:tgtEl>
                  <p:spTgt spid="18"/>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99899462-FC16-43B0-966B-FCA2634507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4654295" y="478232"/>
            <a:ext cx="7034121" cy="5918673"/>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997BC3A-2557-4486-A121-71D527110938}"/>
              </a:ext>
            </a:extLst>
          </p:cNvPr>
          <p:cNvSpPr>
            <a:spLocks noGrp="1"/>
          </p:cNvSpPr>
          <p:nvPr>
            <p:ph type="title"/>
          </p:nvPr>
        </p:nvSpPr>
        <p:spPr>
          <a:xfrm>
            <a:off x="5297761" y="1053711"/>
            <a:ext cx="5638994" cy="1424446"/>
          </a:xfrm>
        </p:spPr>
        <p:txBody>
          <a:bodyPr>
            <a:normAutofit/>
          </a:bodyPr>
          <a:lstStyle/>
          <a:p>
            <a:r>
              <a:rPr lang="en-SG" dirty="0">
                <a:solidFill>
                  <a:srgbClr val="FFFFFF"/>
                </a:solidFill>
              </a:rPr>
              <a:t>What are transients?</a:t>
            </a:r>
          </a:p>
        </p:txBody>
      </p:sp>
      <p:pic>
        <p:nvPicPr>
          <p:cNvPr id="5" name="Picture 4" descr="A close up of a map&#10;&#10;Description automatically generated">
            <a:extLst>
              <a:ext uri="{FF2B5EF4-FFF2-40B4-BE49-F238E27FC236}">
                <a16:creationId xmlns:a16="http://schemas.microsoft.com/office/drawing/2014/main" id="{B31DD508-4C07-4700-A812-B6DC7B25B8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3584" y="1541856"/>
            <a:ext cx="3662730" cy="1446778"/>
          </a:xfrm>
          <a:prstGeom prst="rect">
            <a:avLst/>
          </a:prstGeom>
        </p:spPr>
      </p:pic>
      <p:cxnSp>
        <p:nvCxnSpPr>
          <p:cNvPr id="14" name="Straight Connector 13">
            <a:extLst>
              <a:ext uri="{FF2B5EF4-FFF2-40B4-BE49-F238E27FC236}">
                <a16:creationId xmlns:a16="http://schemas.microsoft.com/office/drawing/2014/main" id="{AAFEA932-2DF1-410C-A00A-7A1E7DBF75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30098" y="2639023"/>
            <a:ext cx="4562441" cy="0"/>
          </a:xfrm>
          <a:prstGeom prst="line">
            <a:avLst/>
          </a:prstGeom>
          <a:ln w="22225">
            <a:solidFill>
              <a:srgbClr val="E7E6E6"/>
            </a:solidFill>
          </a:ln>
        </p:spPr>
        <p:style>
          <a:lnRef idx="1">
            <a:schemeClr val="accent1"/>
          </a:lnRef>
          <a:fillRef idx="0">
            <a:schemeClr val="accent1"/>
          </a:fillRef>
          <a:effectRef idx="0">
            <a:schemeClr val="accent1"/>
          </a:effectRef>
          <a:fontRef idx="minor">
            <a:schemeClr val="tx1"/>
          </a:fontRef>
        </p:style>
      </p:cxnSp>
      <p:pic>
        <p:nvPicPr>
          <p:cNvPr id="7" name="Picture 6" descr="A close up of a map&#10;&#10;Description automatically generated">
            <a:extLst>
              <a:ext uri="{FF2B5EF4-FFF2-40B4-BE49-F238E27FC236}">
                <a16:creationId xmlns:a16="http://schemas.microsoft.com/office/drawing/2014/main" id="{6B6921E0-8B57-4B18-A8B4-088798795D0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3584" y="3985517"/>
            <a:ext cx="3662730" cy="1446778"/>
          </a:xfrm>
          <a:prstGeom prst="rect">
            <a:avLst/>
          </a:prstGeom>
        </p:spPr>
      </p:pic>
      <p:sp>
        <p:nvSpPr>
          <p:cNvPr id="3" name="Content Placeholder 2">
            <a:extLst>
              <a:ext uri="{FF2B5EF4-FFF2-40B4-BE49-F238E27FC236}">
                <a16:creationId xmlns:a16="http://schemas.microsoft.com/office/drawing/2014/main" id="{DE5FE051-F9C7-4227-BAA4-2200BEA1B00B}"/>
              </a:ext>
            </a:extLst>
          </p:cNvPr>
          <p:cNvSpPr>
            <a:spLocks noGrp="1"/>
          </p:cNvSpPr>
          <p:nvPr>
            <p:ph idx="1"/>
          </p:nvPr>
        </p:nvSpPr>
        <p:spPr>
          <a:xfrm>
            <a:off x="5243665" y="3053636"/>
            <a:ext cx="5638995" cy="2987543"/>
          </a:xfrm>
        </p:spPr>
        <p:txBody>
          <a:bodyPr anchor="t">
            <a:normAutofit/>
          </a:bodyPr>
          <a:lstStyle/>
          <a:p>
            <a:r>
              <a:rPr lang="en-SG" sz="2300" dirty="0">
                <a:solidFill>
                  <a:srgbClr val="FFFFFF"/>
                </a:solidFill>
              </a:rPr>
              <a:t>Waveform between input / cessation of energy and steady-state</a:t>
            </a:r>
          </a:p>
          <a:p>
            <a:r>
              <a:rPr lang="en-SG" sz="2300" dirty="0">
                <a:solidFill>
                  <a:srgbClr val="FFFFFF"/>
                </a:solidFill>
              </a:rPr>
              <a:t>Attack</a:t>
            </a:r>
          </a:p>
          <a:p>
            <a:r>
              <a:rPr lang="en-SG" sz="2300" dirty="0">
                <a:solidFill>
                  <a:srgbClr val="FFFFFF"/>
                </a:solidFill>
              </a:rPr>
              <a:t>Decay</a:t>
            </a:r>
          </a:p>
          <a:p>
            <a:r>
              <a:rPr lang="en-SG" sz="2300" dirty="0">
                <a:solidFill>
                  <a:srgbClr val="FFFFFF"/>
                </a:solidFill>
              </a:rPr>
              <a:t>Together with steady-state portion forms the sound envelope, an important element of timbre </a:t>
            </a:r>
          </a:p>
        </p:txBody>
      </p:sp>
      <p:sp>
        <p:nvSpPr>
          <p:cNvPr id="8" name="TextBox 7">
            <a:extLst>
              <a:ext uri="{FF2B5EF4-FFF2-40B4-BE49-F238E27FC236}">
                <a16:creationId xmlns:a16="http://schemas.microsoft.com/office/drawing/2014/main" id="{62D8CA93-3F10-47D2-BFB8-5DBFC4814275}"/>
              </a:ext>
            </a:extLst>
          </p:cNvPr>
          <p:cNvSpPr txBox="1"/>
          <p:nvPr/>
        </p:nvSpPr>
        <p:spPr>
          <a:xfrm>
            <a:off x="1773237" y="3007459"/>
            <a:ext cx="1377108" cy="369332"/>
          </a:xfrm>
          <a:prstGeom prst="rect">
            <a:avLst/>
          </a:prstGeom>
          <a:noFill/>
        </p:spPr>
        <p:txBody>
          <a:bodyPr wrap="square" rtlCol="0">
            <a:spAutoFit/>
          </a:bodyPr>
          <a:lstStyle/>
          <a:p>
            <a:r>
              <a:rPr lang="en-SG" dirty="0" err="1"/>
              <a:t>SynthEven</a:t>
            </a:r>
            <a:endParaRPr lang="en-SG" dirty="0"/>
          </a:p>
        </p:txBody>
      </p:sp>
      <p:sp>
        <p:nvSpPr>
          <p:cNvPr id="11" name="TextBox 10">
            <a:extLst>
              <a:ext uri="{FF2B5EF4-FFF2-40B4-BE49-F238E27FC236}">
                <a16:creationId xmlns:a16="http://schemas.microsoft.com/office/drawing/2014/main" id="{C7C27611-73F1-4524-A593-0F2DA20D6974}"/>
              </a:ext>
            </a:extLst>
          </p:cNvPr>
          <p:cNvSpPr txBox="1"/>
          <p:nvPr/>
        </p:nvSpPr>
        <p:spPr>
          <a:xfrm>
            <a:off x="1773237" y="5514631"/>
            <a:ext cx="1377108" cy="369332"/>
          </a:xfrm>
          <a:prstGeom prst="rect">
            <a:avLst/>
          </a:prstGeom>
          <a:noFill/>
        </p:spPr>
        <p:txBody>
          <a:bodyPr wrap="square" rtlCol="0">
            <a:spAutoFit/>
          </a:bodyPr>
          <a:lstStyle/>
          <a:p>
            <a:r>
              <a:rPr lang="en-SG" dirty="0" err="1"/>
              <a:t>SynthOdd</a:t>
            </a:r>
            <a:endParaRPr lang="en-SG" dirty="0"/>
          </a:p>
        </p:txBody>
      </p:sp>
    </p:spTree>
    <p:extLst>
      <p:ext uri="{BB962C8B-B14F-4D97-AF65-F5344CB8AC3E}">
        <p14:creationId xmlns:p14="http://schemas.microsoft.com/office/powerpoint/2010/main" val="39758566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99899462-FC16-43B0-966B-FCA2634507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4654295" y="478232"/>
            <a:ext cx="7034121" cy="5918673"/>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997BC3A-2557-4486-A121-71D527110938}"/>
              </a:ext>
            </a:extLst>
          </p:cNvPr>
          <p:cNvSpPr>
            <a:spLocks noGrp="1"/>
          </p:cNvSpPr>
          <p:nvPr>
            <p:ph type="title"/>
          </p:nvPr>
        </p:nvSpPr>
        <p:spPr>
          <a:xfrm>
            <a:off x="5297762" y="1053711"/>
            <a:ext cx="5638994" cy="1424446"/>
          </a:xfrm>
        </p:spPr>
        <p:txBody>
          <a:bodyPr>
            <a:normAutofit/>
          </a:bodyPr>
          <a:lstStyle/>
          <a:p>
            <a:r>
              <a:rPr lang="en-SG" dirty="0">
                <a:solidFill>
                  <a:schemeClr val="bg1"/>
                </a:solidFill>
              </a:rPr>
              <a:t>What distinguishes transients?</a:t>
            </a:r>
          </a:p>
        </p:txBody>
      </p:sp>
      <p:pic>
        <p:nvPicPr>
          <p:cNvPr id="5" name="Picture 4" descr="A close up of a map&#10;&#10;Description automatically generated">
            <a:extLst>
              <a:ext uri="{FF2B5EF4-FFF2-40B4-BE49-F238E27FC236}">
                <a16:creationId xmlns:a16="http://schemas.microsoft.com/office/drawing/2014/main" id="{B31DD508-4C07-4700-A812-B6DC7B25B8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3584" y="1541856"/>
            <a:ext cx="3662730" cy="1446778"/>
          </a:xfrm>
          <a:prstGeom prst="rect">
            <a:avLst/>
          </a:prstGeom>
        </p:spPr>
      </p:pic>
      <p:cxnSp>
        <p:nvCxnSpPr>
          <p:cNvPr id="14" name="Straight Connector 13">
            <a:extLst>
              <a:ext uri="{FF2B5EF4-FFF2-40B4-BE49-F238E27FC236}">
                <a16:creationId xmlns:a16="http://schemas.microsoft.com/office/drawing/2014/main" id="{AAFEA932-2DF1-410C-A00A-7A1E7DBF75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30098" y="2639023"/>
            <a:ext cx="4562441" cy="0"/>
          </a:xfrm>
          <a:prstGeom prst="line">
            <a:avLst/>
          </a:prstGeom>
          <a:ln w="22225">
            <a:solidFill>
              <a:srgbClr val="E7E6E6"/>
            </a:solidFill>
          </a:ln>
        </p:spPr>
        <p:style>
          <a:lnRef idx="1">
            <a:schemeClr val="accent1"/>
          </a:lnRef>
          <a:fillRef idx="0">
            <a:schemeClr val="accent1"/>
          </a:fillRef>
          <a:effectRef idx="0">
            <a:schemeClr val="accent1"/>
          </a:effectRef>
          <a:fontRef idx="minor">
            <a:schemeClr val="tx1"/>
          </a:fontRef>
        </p:style>
      </p:cxnSp>
      <p:pic>
        <p:nvPicPr>
          <p:cNvPr id="7" name="Picture 6" descr="A close up of a map&#10;&#10;Description automatically generated">
            <a:extLst>
              <a:ext uri="{FF2B5EF4-FFF2-40B4-BE49-F238E27FC236}">
                <a16:creationId xmlns:a16="http://schemas.microsoft.com/office/drawing/2014/main" id="{6B6921E0-8B57-4B18-A8B4-088798795D0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3584" y="3985517"/>
            <a:ext cx="3662730" cy="1446778"/>
          </a:xfrm>
          <a:prstGeom prst="rect">
            <a:avLst/>
          </a:prstGeom>
        </p:spPr>
      </p:pic>
      <p:sp>
        <p:nvSpPr>
          <p:cNvPr id="3" name="Content Placeholder 2">
            <a:extLst>
              <a:ext uri="{FF2B5EF4-FFF2-40B4-BE49-F238E27FC236}">
                <a16:creationId xmlns:a16="http://schemas.microsoft.com/office/drawing/2014/main" id="{DE5FE051-F9C7-4227-BAA4-2200BEA1B00B}"/>
              </a:ext>
            </a:extLst>
          </p:cNvPr>
          <p:cNvSpPr>
            <a:spLocks noGrp="1"/>
          </p:cNvSpPr>
          <p:nvPr>
            <p:ph idx="1"/>
          </p:nvPr>
        </p:nvSpPr>
        <p:spPr>
          <a:xfrm>
            <a:off x="5243666" y="3192125"/>
            <a:ext cx="5638994" cy="2987543"/>
          </a:xfrm>
        </p:spPr>
        <p:txBody>
          <a:bodyPr anchor="t">
            <a:normAutofit/>
          </a:bodyPr>
          <a:lstStyle/>
          <a:p>
            <a:r>
              <a:rPr lang="en-SG" sz="2300" b="1" dirty="0">
                <a:solidFill>
                  <a:schemeClr val="bg1"/>
                </a:solidFill>
              </a:rPr>
              <a:t>Implicit</a:t>
            </a:r>
            <a:r>
              <a:rPr lang="en-SG" sz="2300" dirty="0">
                <a:solidFill>
                  <a:schemeClr val="bg1"/>
                </a:solidFill>
              </a:rPr>
              <a:t> – Not directly controlled by a parameter but is a response to a change in (volume) parameter </a:t>
            </a:r>
          </a:p>
          <a:p>
            <a:r>
              <a:rPr lang="en-SG" sz="2300" b="1" dirty="0">
                <a:solidFill>
                  <a:schemeClr val="bg1"/>
                </a:solidFill>
              </a:rPr>
              <a:t>Parameter disconnect </a:t>
            </a:r>
            <a:r>
              <a:rPr lang="en-SG" sz="2300" dirty="0">
                <a:solidFill>
                  <a:schemeClr val="bg1"/>
                </a:solidFill>
              </a:rPr>
              <a:t>– Non-instantaneous response to control parameter </a:t>
            </a:r>
          </a:p>
          <a:p>
            <a:r>
              <a:rPr lang="en-SG" sz="2300" b="1" dirty="0">
                <a:solidFill>
                  <a:schemeClr val="bg1"/>
                </a:solidFill>
              </a:rPr>
              <a:t>Time evolution </a:t>
            </a:r>
            <a:r>
              <a:rPr lang="en-SG" sz="2300" dirty="0">
                <a:solidFill>
                  <a:schemeClr val="bg1"/>
                </a:solidFill>
              </a:rPr>
              <a:t>– Forms over time </a:t>
            </a:r>
          </a:p>
        </p:txBody>
      </p:sp>
      <p:sp>
        <p:nvSpPr>
          <p:cNvPr id="8" name="TextBox 7">
            <a:extLst>
              <a:ext uri="{FF2B5EF4-FFF2-40B4-BE49-F238E27FC236}">
                <a16:creationId xmlns:a16="http://schemas.microsoft.com/office/drawing/2014/main" id="{62D8CA93-3F10-47D2-BFB8-5DBFC4814275}"/>
              </a:ext>
            </a:extLst>
          </p:cNvPr>
          <p:cNvSpPr txBox="1"/>
          <p:nvPr/>
        </p:nvSpPr>
        <p:spPr>
          <a:xfrm>
            <a:off x="1773237" y="3007459"/>
            <a:ext cx="1377108" cy="369332"/>
          </a:xfrm>
          <a:prstGeom prst="rect">
            <a:avLst/>
          </a:prstGeom>
          <a:noFill/>
        </p:spPr>
        <p:txBody>
          <a:bodyPr wrap="square" rtlCol="0">
            <a:spAutoFit/>
          </a:bodyPr>
          <a:lstStyle/>
          <a:p>
            <a:r>
              <a:rPr lang="en-SG" dirty="0" err="1"/>
              <a:t>SynthEven</a:t>
            </a:r>
            <a:endParaRPr lang="en-SG" dirty="0"/>
          </a:p>
        </p:txBody>
      </p:sp>
      <p:sp>
        <p:nvSpPr>
          <p:cNvPr id="11" name="TextBox 10">
            <a:extLst>
              <a:ext uri="{FF2B5EF4-FFF2-40B4-BE49-F238E27FC236}">
                <a16:creationId xmlns:a16="http://schemas.microsoft.com/office/drawing/2014/main" id="{C7C27611-73F1-4524-A593-0F2DA20D6974}"/>
              </a:ext>
            </a:extLst>
          </p:cNvPr>
          <p:cNvSpPr txBox="1"/>
          <p:nvPr/>
        </p:nvSpPr>
        <p:spPr>
          <a:xfrm>
            <a:off x="1773237" y="5514631"/>
            <a:ext cx="1377108" cy="369332"/>
          </a:xfrm>
          <a:prstGeom prst="rect">
            <a:avLst/>
          </a:prstGeom>
          <a:noFill/>
        </p:spPr>
        <p:txBody>
          <a:bodyPr wrap="square" rtlCol="0">
            <a:spAutoFit/>
          </a:bodyPr>
          <a:lstStyle/>
          <a:p>
            <a:r>
              <a:rPr lang="en-SG" dirty="0" err="1"/>
              <a:t>SynthOdd</a:t>
            </a:r>
            <a:endParaRPr lang="en-SG" dirty="0"/>
          </a:p>
        </p:txBody>
      </p:sp>
    </p:spTree>
    <p:extLst>
      <p:ext uri="{BB962C8B-B14F-4D97-AF65-F5344CB8AC3E}">
        <p14:creationId xmlns:p14="http://schemas.microsoft.com/office/powerpoint/2010/main" val="39071350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5" name="Straight Connector 24">
            <a:extLst>
              <a:ext uri="{FF2B5EF4-FFF2-40B4-BE49-F238E27FC236}">
                <a16:creationId xmlns:a16="http://schemas.microsoft.com/office/drawing/2014/main" id="{99AE2756-0FC4-4155-83E7-58AAAB63E7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65689" y="477749"/>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247AB924-1B87-43FC-B7C7-B112D5C51A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463354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8E7DC3C-A5B4-4CD7-A359-2846F930B6DB}"/>
              </a:ext>
            </a:extLst>
          </p:cNvPr>
          <p:cNvSpPr>
            <a:spLocks noGrp="1"/>
          </p:cNvSpPr>
          <p:nvPr>
            <p:ph type="title"/>
          </p:nvPr>
        </p:nvSpPr>
        <p:spPr>
          <a:xfrm>
            <a:off x="526073" y="4654484"/>
            <a:ext cx="11139854" cy="930447"/>
          </a:xfrm>
        </p:spPr>
        <p:txBody>
          <a:bodyPr vert="horz" lIns="91440" tIns="45720" rIns="91440" bIns="45720" rtlCol="0" anchor="b">
            <a:normAutofit/>
          </a:bodyPr>
          <a:lstStyle/>
          <a:p>
            <a:pPr algn="ctr"/>
            <a:r>
              <a:rPr lang="en-US" dirty="0">
                <a:solidFill>
                  <a:srgbClr val="FFFFFF"/>
                </a:solidFill>
              </a:rPr>
              <a:t>Synthesis results</a:t>
            </a:r>
          </a:p>
        </p:txBody>
      </p:sp>
      <p:pic>
        <p:nvPicPr>
          <p:cNvPr id="11" name="Picture 10" descr="A close up of a logo&#10;&#10;Description automatically generated">
            <a:extLst>
              <a:ext uri="{FF2B5EF4-FFF2-40B4-BE49-F238E27FC236}">
                <a16:creationId xmlns:a16="http://schemas.microsoft.com/office/drawing/2014/main" id="{30CECCF7-DE0A-49C0-8B94-72D0DB971D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2853" y="1816569"/>
            <a:ext cx="3668507" cy="1073040"/>
          </a:xfrm>
          <a:prstGeom prst="rect">
            <a:avLst/>
          </a:prstGeom>
        </p:spPr>
      </p:pic>
      <p:pic>
        <p:nvPicPr>
          <p:cNvPr id="9" name="Picture 8" descr="A close up of a logo&#10;&#10;Description automatically generated">
            <a:extLst>
              <a:ext uri="{FF2B5EF4-FFF2-40B4-BE49-F238E27FC236}">
                <a16:creationId xmlns:a16="http://schemas.microsoft.com/office/drawing/2014/main" id="{9E3AA719-755D-4192-BAEF-DC1145CF23E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78104" y="1815441"/>
            <a:ext cx="3676770" cy="1075457"/>
          </a:xfrm>
          <a:prstGeom prst="rect">
            <a:avLst/>
          </a:prstGeom>
        </p:spPr>
      </p:pic>
      <p:cxnSp>
        <p:nvCxnSpPr>
          <p:cNvPr id="29" name="Straight Connector 28">
            <a:extLst>
              <a:ext uri="{FF2B5EF4-FFF2-40B4-BE49-F238E27FC236}">
                <a16:creationId xmlns:a16="http://schemas.microsoft.com/office/drawing/2014/main" id="{818DC98F-4057-4645-B948-F604F39A9CF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53400" y="477749"/>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5" name="Content Placeholder 4" descr="A screenshot of a cell phone&#10;&#10;Description automatically generated">
            <a:extLst>
              <a:ext uri="{FF2B5EF4-FFF2-40B4-BE49-F238E27FC236}">
                <a16:creationId xmlns:a16="http://schemas.microsoft.com/office/drawing/2014/main" id="{61AF83DE-C809-4016-AB8E-311C8D20533F}"/>
              </a:ext>
            </a:extLst>
          </p:cNvPr>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8342632" y="1839132"/>
            <a:ext cx="3666695" cy="1072510"/>
          </a:xfrm>
          <a:prstGeom prst="rect">
            <a:avLst/>
          </a:prstGeom>
        </p:spPr>
      </p:pic>
      <p:cxnSp>
        <p:nvCxnSpPr>
          <p:cNvPr id="31" name="Straight Connector 30">
            <a:extLst>
              <a:ext uri="{FF2B5EF4-FFF2-40B4-BE49-F238E27FC236}">
                <a16:creationId xmlns:a16="http://schemas.microsoft.com/office/drawing/2014/main" id="{DAD2B705-4A9B-408D-AA80-4F41045E09D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573869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840180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211</TotalTime>
  <Words>1442</Words>
  <Application>Microsoft Office PowerPoint</Application>
  <PresentationFormat>Widescreen</PresentationFormat>
  <Paragraphs>187</Paragraphs>
  <Slides>19</Slides>
  <Notes>17</Notes>
  <HiddenSlides>0</HiddenSlides>
  <MMClips>2</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19</vt:i4>
      </vt:variant>
    </vt:vector>
  </HeadingPairs>
  <TitlesOfParts>
    <vt:vector size="28" baseType="lpstr">
      <vt:lpstr>Adobe Caslon Pro</vt:lpstr>
      <vt:lpstr>CMU Bright Oblique</vt:lpstr>
      <vt:lpstr>CMU Bright Roman</vt:lpstr>
      <vt:lpstr>Arial</vt:lpstr>
      <vt:lpstr>Calibri</vt:lpstr>
      <vt:lpstr>Calibri Light</vt:lpstr>
      <vt:lpstr>Lato</vt:lpstr>
      <vt:lpstr>Times</vt:lpstr>
      <vt:lpstr>Office Theme</vt:lpstr>
      <vt:lpstr>Conditioning a Recurrent Neural Network to synthesize musical instrument transients</vt:lpstr>
      <vt:lpstr>Objectives</vt:lpstr>
      <vt:lpstr>PowerPoint Presentation</vt:lpstr>
      <vt:lpstr>RNN Architecture </vt:lpstr>
      <vt:lpstr>RNN Synthesis</vt:lpstr>
      <vt:lpstr>Training on steady-state pitches</vt:lpstr>
      <vt:lpstr>What are transients?</vt:lpstr>
      <vt:lpstr>What distinguishes transients?</vt:lpstr>
      <vt:lpstr>Synthesis results</vt:lpstr>
      <vt:lpstr>Hidden layer patterns – volume sweep</vt:lpstr>
      <vt:lpstr>Hidden layer patterns - zoomed</vt:lpstr>
      <vt:lpstr>Hidden unit response across volume</vt:lpstr>
      <vt:lpstr>Pitch response</vt:lpstr>
      <vt:lpstr>Pitch response</vt:lpstr>
      <vt:lpstr>Hidden layer patterns - transients</vt:lpstr>
      <vt:lpstr>Future work</vt:lpstr>
      <vt:lpstr>Thank you</vt:lpstr>
      <vt:lpstr>PowerPoint Presentation</vt:lpstr>
      <vt:lpstr>Methodology 1 - Model</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Huz</dc:creator>
  <cp:lastModifiedBy>Huzaifah Md</cp:lastModifiedBy>
  <cp:revision>22</cp:revision>
  <dcterms:created xsi:type="dcterms:W3CDTF">2019-05-21T14:38:41Z</dcterms:created>
  <dcterms:modified xsi:type="dcterms:W3CDTF">2019-08-09T18:50:39Z</dcterms:modified>
</cp:coreProperties>
</file>